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3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A9B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60EC9-3B65-312A-CDF8-141E6B651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D1F25-A355-5BAB-37A1-AF2D4CB1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8C757-0D35-CBCB-05E1-E8CDC0FE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AABC-74D7-1206-A1D1-6C5F0DC5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C377-5991-A0CA-7C75-543AE7AA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30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92EC5-ADDB-68E7-35B1-EE01D838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F9A1D-2DAF-99E2-6A6F-5B686C9F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58DA-40E4-6563-F658-93F47A8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2996-557A-AED6-0DA7-FF4ABC4C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0782C-8187-6635-140B-25618B21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898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8F6EB6-57AB-E5D4-9F33-5B6F13C27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C4CD8-C58D-F836-A6DD-8C78B0BE6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158B2-0244-13D2-6183-CB87A966F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B78A3-597D-C780-A8DE-757D4987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F1ACA-0559-4F44-91DB-2D0900C1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88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6774-A7B7-E922-472D-0ECF15A2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DF110-B343-A34D-EE73-BA7B59D6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79CB7-A54B-36FD-5B1C-2D46AAD5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33F7B-849A-D953-B68E-8D398149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38261-99C2-086C-8227-2C2676A8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4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0711-EA4B-A468-52B3-97E13941A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40DA8-D99C-ECE9-CCAA-256DF406C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4CB06-FE40-83FF-41FC-F51E64FB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4CEF-F1B3-1CA2-7B67-041679FE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A4E3F-532D-A605-BA2E-50CDDC94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63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0DD4-13A1-98EF-B78C-9CF995AF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8BB3-A1B0-3E75-2B0C-5B63CDE6D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01AAA-8E7C-7AE1-6BD7-1654296B1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5F59F-594A-81CE-4B26-EC5C964A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BE77B-D2E8-24CA-AEBC-28DAFDB9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B359F-49C5-5FC2-F405-65670086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75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BAEB-DC99-18DA-AB7C-2D2B8E14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C044-4E68-155F-8DB0-B3994BE4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27DD1-3AB0-D52E-3DA7-CDD7FA44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3AF9E-8B12-ED44-6AB8-825476499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E58AC-E74C-01B8-9589-68ECC67D5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F9261-7028-347D-E5ED-721ED48F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004291-1D35-9717-5D57-00DAE79B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F460A-0158-26A1-1A0D-037D68EB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9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7268-F74B-3079-7408-5875CC8F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9CA56-AAD9-B694-9358-8BAE7CDB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B4A06-5385-DE9B-99D2-F68ACFE9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FEA08-347D-6C8C-E8B3-B4FAFC22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24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A94BE7-F27F-C238-CB8D-CD01AD0BB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C9D5B-52D5-6729-B913-434E0070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8AB9-564A-4FD1-0F4D-7A80C5DB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056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208-F101-354F-89C6-AB35764A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F1021-485A-1F68-91D3-DD37C8BBF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F509C-526C-F4D7-84CF-E66DC60A4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5D317-1D66-3AC4-327E-B7BBACF7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65CAA-2E40-42B6-3904-5D28F1E2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96C5A-E4E4-B75D-26DD-24F0D2CB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01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835B-B6A7-BBC5-E565-853E4BF9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BDD76-84B8-6982-7CCC-5781C9AF3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D9219-5C6C-4D37-CD15-DCEE85E69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4F495-5D9B-D8BC-820F-BDB8308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91C42-2233-14D1-3BB7-1E583649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A25A4-9579-7DFC-F60F-25164B86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704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0E15C-AB02-364A-C5C0-D4EA31CC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9053-F00D-92CA-AF0A-07501E238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1255E-1F50-A305-AFD0-FFA9B710A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8071-56D8-4987-B994-F968302BA5BF}" type="datetimeFigureOut">
              <a:rPr lang="en-AU" smtClean="0"/>
              <a:t>4/07/2023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25C9C-E4AD-3F22-2962-5FC904BA7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2AAEA-CEF6-FFE1-6561-BC48A2D96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166F-5F44-499D-B16B-0B20272ED8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8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3482D3-CEB9-0A98-B102-A446BDACD9F5}"/>
              </a:ext>
            </a:extLst>
          </p:cNvPr>
          <p:cNvSpPr txBox="1"/>
          <p:nvPr/>
        </p:nvSpPr>
        <p:spPr>
          <a:xfrm>
            <a:off x="1290646" y="425734"/>
            <a:ext cx="9610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en-A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Delivering data using </a:t>
            </a:r>
            <a:r>
              <a:rPr lang="en-A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GeoServer</a:t>
            </a:r>
            <a:r>
              <a:rPr lang="en-A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with </a:t>
            </a:r>
            <a:r>
              <a:rPr lang="en-AU" sz="24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TerriaMap</a:t>
            </a:r>
            <a:r>
              <a:rPr lang="en-AU" sz="24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 and custom systems</a:t>
            </a:r>
            <a:endParaRPr lang="en-AU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AU" dirty="0"/>
          </a:p>
          <a:p>
            <a:pPr algn="ctr"/>
            <a:r>
              <a:rPr lang="en-AU" dirty="0"/>
              <a:t>Mark Jessell, Guillaume de Boyer, Lu Li, Julien Perret, Weronika Gorczyk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C42110-23C1-9059-897E-9516B13162E8}"/>
              </a:ext>
            </a:extLst>
          </p:cNvPr>
          <p:cNvGrpSpPr/>
          <p:nvPr/>
        </p:nvGrpSpPr>
        <p:grpSpPr>
          <a:xfrm>
            <a:off x="205523" y="6007639"/>
            <a:ext cx="6868257" cy="644784"/>
            <a:chOff x="294543" y="5795561"/>
            <a:chExt cx="10940913" cy="1027120"/>
          </a:xfrm>
        </p:grpSpPr>
        <p:pic>
          <p:nvPicPr>
            <p:cNvPr id="6" name="Picture 5" descr="Blue text on a black background&#10;&#10;Description automatically generated">
              <a:extLst>
                <a:ext uri="{FF2B5EF4-FFF2-40B4-BE49-F238E27FC236}">
                  <a16:creationId xmlns:a16="http://schemas.microsoft.com/office/drawing/2014/main" id="{529184E6-314C-FFA2-8013-30E76C782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43" y="5884573"/>
              <a:ext cx="2502935" cy="822393"/>
            </a:xfrm>
            <a:prstGeom prst="rect">
              <a:avLst/>
            </a:prstGeom>
          </p:spPr>
        </p:pic>
        <p:pic>
          <p:nvPicPr>
            <p:cNvPr id="8" name="Picture 7" descr="A black text on a white background&#10;&#10;Description automatically generated with low confidence">
              <a:extLst>
                <a:ext uri="{FF2B5EF4-FFF2-40B4-BE49-F238E27FC236}">
                  <a16:creationId xmlns:a16="http://schemas.microsoft.com/office/drawing/2014/main" id="{DED2CFE1-A36F-6CE6-950D-F850DE684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7006" y="5819519"/>
              <a:ext cx="2838450" cy="952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76DAD-EF2D-DB0B-F23E-26DC520CE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7399" y="5795561"/>
              <a:ext cx="1289607" cy="1027120"/>
            </a:xfrm>
            <a:prstGeom prst="rect">
              <a:avLst/>
            </a:prstGeom>
          </p:spPr>
        </p:pic>
        <p:pic>
          <p:nvPicPr>
            <p:cNvPr id="10" name="Picture 9" descr="A picture containing text, nature&#10;&#10;Description automatically generated">
              <a:extLst>
                <a:ext uri="{FF2B5EF4-FFF2-40B4-BE49-F238E27FC236}">
                  <a16:creationId xmlns:a16="http://schemas.microsoft.com/office/drawing/2014/main" id="{05ABCC47-3E68-B075-D06A-8BC50E6B8210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74" y="5914664"/>
              <a:ext cx="1969251" cy="7923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D803E5-96DE-0B6E-0FAE-54B173822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602" y="5913723"/>
              <a:ext cx="1550952" cy="7907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5E2B3C-97D8-E5AA-A81F-98B2E3EBC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226" y="6000428"/>
            <a:ext cx="1969251" cy="591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C86DF0-900C-DBA5-9C7B-D5C26FC54334}"/>
              </a:ext>
            </a:extLst>
          </p:cNvPr>
          <p:cNvSpPr txBox="1"/>
          <p:nvPr/>
        </p:nvSpPr>
        <p:spPr>
          <a:xfrm>
            <a:off x="10017225" y="6578245"/>
            <a:ext cx="19692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rgbClr val="0FAA9B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Wednesday 5th July 2023</a:t>
            </a:r>
            <a:endParaRPr lang="en-AU" sz="1200" dirty="0">
              <a:solidFill>
                <a:srgbClr val="0FAA9B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5B61C0-115D-FCB3-F34B-354D1AF9740E}"/>
              </a:ext>
            </a:extLst>
          </p:cNvPr>
          <p:cNvGrpSpPr/>
          <p:nvPr/>
        </p:nvGrpSpPr>
        <p:grpSpPr>
          <a:xfrm>
            <a:off x="589518" y="1785964"/>
            <a:ext cx="11396958" cy="3925555"/>
            <a:chOff x="477002" y="1621080"/>
            <a:chExt cx="9499419" cy="327196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C359019-3611-3301-8E32-69C626231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02" y="1621080"/>
              <a:ext cx="4889500" cy="3260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4AB1EC-B8D0-F8EF-20BA-82E5211A7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40601" y="1621080"/>
              <a:ext cx="4535820" cy="3271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63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4F8009-DA7E-C17B-CF5B-2A45158CEA57}"/>
              </a:ext>
            </a:extLst>
          </p:cNvPr>
          <p:cNvSpPr txBox="1"/>
          <p:nvPr/>
        </p:nvSpPr>
        <p:spPr>
          <a:xfrm>
            <a:off x="0" y="90436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err="1"/>
              <a:t>simple.json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7D4B4-64CB-F368-7CA7-609E5881E037}"/>
              </a:ext>
            </a:extLst>
          </p:cNvPr>
          <p:cNvSpPr txBox="1"/>
          <p:nvPr/>
        </p:nvSpPr>
        <p:spPr>
          <a:xfrm>
            <a:off x="254977" y="713768"/>
            <a:ext cx="12051323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"type": "</a:t>
            </a:r>
            <a:r>
              <a:rPr lang="en-AU" sz="1100" b="1" dirty="0">
                <a:effectLst/>
                <a:latin typeface="Consolas" panose="020B0609020204030204" pitchFamily="49" charset="0"/>
              </a:rPr>
              <a:t>group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"name": "</a:t>
            </a:r>
            <a:r>
              <a:rPr lang="en-AU" sz="1100" b="0" dirty="0" err="1">
                <a:effectLst/>
                <a:latin typeface="Consolas" panose="020B0609020204030204" pitchFamily="49" charset="0"/>
              </a:rPr>
              <a:t>Ghana_SW_Map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 Layers",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"members":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[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{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"type": "</a:t>
            </a:r>
            <a:r>
              <a:rPr lang="en-AU" sz="1100" b="1" dirty="0" err="1">
                <a:effectLst/>
                <a:latin typeface="Consolas" panose="020B0609020204030204" pitchFamily="49" charset="0"/>
              </a:rPr>
              <a:t>wms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"name": "SW_GH",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</a:t>
            </a:r>
            <a:r>
              <a:rPr lang="en-AU" sz="1100" b="0" dirty="0" err="1">
                <a:effectLst/>
                <a:latin typeface="Consolas" panose="020B0609020204030204" pitchFamily="49" charset="0"/>
              </a:rPr>
              <a:t>url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": "https://www.waxiexplorer.org/geoserver/Ghana_SW_Map/wms",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"layers":"</a:t>
            </a:r>
            <a:r>
              <a:rPr lang="en-AU" sz="1100" b="0" dirty="0" err="1">
                <a:effectLst/>
                <a:latin typeface="Consolas" panose="020B0609020204030204" pitchFamily="49" charset="0"/>
              </a:rPr>
              <a:t>sw_gh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"info":[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{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"</a:t>
            </a:r>
            <a:r>
              <a:rPr lang="en-AU" sz="1100" b="0" dirty="0" err="1">
                <a:effectLst/>
                <a:latin typeface="Consolas" panose="020B0609020204030204" pitchFamily="49" charset="0"/>
              </a:rPr>
              <a:t>name":"description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"</a:t>
            </a:r>
            <a:r>
              <a:rPr lang="en-AU" sz="1100" b="0" dirty="0" err="1">
                <a:effectLst/>
                <a:latin typeface="Consolas" panose="020B0609020204030204" pitchFamily="49" charset="0"/>
              </a:rPr>
              <a:t>content":"SW_GH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],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"</a:t>
            </a:r>
            <a:r>
              <a:rPr lang="en-AU" sz="1100" b="1" dirty="0" err="1">
                <a:effectLst/>
                <a:latin typeface="Consolas" panose="020B0609020204030204" pitchFamily="49" charset="0"/>
              </a:rPr>
              <a:t>dataUrls</a:t>
            </a:r>
            <a:r>
              <a:rPr lang="en-AU" sz="1100" b="0" dirty="0">
                <a:effectLst/>
                <a:latin typeface="Consolas" panose="020B0609020204030204" pitchFamily="49" charset="0"/>
              </a:rPr>
              <a:t>":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[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{</a:t>
            </a:r>
          </a:p>
          <a:p>
            <a:r>
              <a:rPr lang="en-AU" sz="900" b="0" dirty="0">
                <a:effectLst/>
                <a:latin typeface="Consolas" panose="020B0609020204030204" pitchFamily="49" charset="0"/>
              </a:rPr>
              <a:t>            "</a:t>
            </a:r>
            <a:r>
              <a:rPr lang="en-AU" sz="900" b="0" dirty="0" err="1">
                <a:effectLst/>
                <a:latin typeface="Consolas" panose="020B0609020204030204" pitchFamily="49" charset="0"/>
              </a:rPr>
              <a:t>url</a:t>
            </a:r>
            <a:r>
              <a:rPr lang="en-AU" sz="900" b="0" dirty="0">
                <a:effectLst/>
                <a:latin typeface="Consolas" panose="020B0609020204030204" pitchFamily="49" charset="0"/>
              </a:rPr>
              <a:t>": "https://www.waxiexplorer.org/geoserver/Ghana_SW_Map/ows?service=WFS&amp;version=1.0.0&amp;request=GetFeature&amp;typeName=Ghana_SW_Map:sw_gh&amp;outputFormat=SHAPE-ZIP",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  "title": "Download shapefile"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},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{</a:t>
            </a:r>
          </a:p>
          <a:p>
            <a:r>
              <a:rPr lang="en-AU" sz="800" b="0" dirty="0">
                <a:effectLst/>
                <a:latin typeface="Consolas" panose="020B0609020204030204" pitchFamily="49" charset="0"/>
              </a:rPr>
              <a:t>            "</a:t>
            </a:r>
            <a:r>
              <a:rPr lang="en-AU" sz="800" b="0" dirty="0" err="1">
                <a:effectLst/>
                <a:latin typeface="Consolas" panose="020B0609020204030204" pitchFamily="49" charset="0"/>
              </a:rPr>
              <a:t>url</a:t>
            </a:r>
            <a:r>
              <a:rPr lang="en-AU" sz="800" b="0" dirty="0">
                <a:effectLst/>
                <a:latin typeface="Consolas" panose="020B0609020204030204" pitchFamily="49" charset="0"/>
              </a:rPr>
              <a:t>": "https://www.waxiexplorer.org/geoserver/Ghana_SW_Map/ows?service=WFS&amp;version=1.0.0&amp;request=GetFeature&amp;typeName=Ghana_SW_Map:sw_gh&amp;outputFormat=application/vnd.google-earth.kml+xml",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  "title": "Download KML"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},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{</a:t>
            </a:r>
          </a:p>
          <a:p>
            <a:r>
              <a:rPr lang="en-AU" sz="900" b="0" dirty="0">
                <a:effectLst/>
                <a:latin typeface="Consolas" panose="020B0609020204030204" pitchFamily="49" charset="0"/>
              </a:rPr>
              <a:t>            "</a:t>
            </a:r>
            <a:r>
              <a:rPr lang="en-AU" sz="900" b="0" dirty="0" err="1">
                <a:effectLst/>
                <a:latin typeface="Consolas" panose="020B0609020204030204" pitchFamily="49" charset="0"/>
              </a:rPr>
              <a:t>url</a:t>
            </a:r>
            <a:r>
              <a:rPr lang="en-AU" sz="900" b="0" dirty="0">
                <a:effectLst/>
                <a:latin typeface="Consolas" panose="020B0609020204030204" pitchFamily="49" charset="0"/>
              </a:rPr>
              <a:t>": "https://www.waxiexplorer.org/geoserver/Ghana_SW_Map/ows?&amp;request=GetStyles&amp;layers=Ghana_SW_Map:sw_gh&amp;service=wms&amp;version=1.1.1",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  "title": "Download SLD Layer Style"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    }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  ]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    ]</a:t>
            </a:r>
          </a:p>
          <a:p>
            <a:r>
              <a:rPr lang="en-AU" sz="1100" b="0" dirty="0">
                <a:effectLst/>
                <a:latin typeface="Consolas" panose="020B0609020204030204" pitchFamily="49" charset="0"/>
              </a:rPr>
              <a:t>},</a:t>
            </a:r>
          </a:p>
        </p:txBody>
      </p:sp>
    </p:spTree>
    <p:extLst>
      <p:ext uri="{BB962C8B-B14F-4D97-AF65-F5344CB8AC3E}">
        <p14:creationId xmlns:p14="http://schemas.microsoft.com/office/powerpoint/2010/main" val="38639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7CF9-0134-D6B8-3FD6-ACF2B5E8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175"/>
          </a:xfrm>
        </p:spPr>
        <p:txBody>
          <a:bodyPr>
            <a:normAutofit fontScale="90000"/>
          </a:bodyPr>
          <a:lstStyle/>
          <a:p>
            <a:r>
              <a:rPr lang="en-AU" dirty="0"/>
              <a:t>Want to play?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2BE3E0-F840-6135-6242-444A6F798BB9}"/>
              </a:ext>
            </a:extLst>
          </p:cNvPr>
          <p:cNvSpPr txBox="1"/>
          <p:nvPr/>
        </p:nvSpPr>
        <p:spPr>
          <a:xfrm>
            <a:off x="4318000" y="501641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400" dirty="0"/>
              <a:t>https://www.basins.zone/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3C295-505A-0F7E-DFED-C411B2FD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851" y="1873270"/>
            <a:ext cx="7081497" cy="2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0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3A87DB3C-604B-B138-ED1E-BCA8E8176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3" y="4701433"/>
            <a:ext cx="1620015" cy="817628"/>
          </a:xfrm>
          <a:prstGeom prst="rect">
            <a:avLst/>
          </a:prstGeom>
        </p:spPr>
      </p:pic>
      <p:pic>
        <p:nvPicPr>
          <p:cNvPr id="5" name="Picture 4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8D215901-429B-3418-61FB-781CDC69796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3" y="238023"/>
            <a:ext cx="2046309" cy="823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D4F89B-90E6-BADB-A67D-E4FEFDC8B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3" y="2537718"/>
            <a:ext cx="1550952" cy="7907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925898-50F2-6174-4593-ED4714290D56}"/>
              </a:ext>
            </a:extLst>
          </p:cNvPr>
          <p:cNvSpPr txBox="1"/>
          <p:nvPr/>
        </p:nvSpPr>
        <p:spPr>
          <a:xfrm>
            <a:off x="3400629" y="238023"/>
            <a:ext cx="80210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/>
              <a:t>Industry + Govt funded research in tectonics and metallogenesis in West Africa since 2006:</a:t>
            </a:r>
          </a:p>
          <a:p>
            <a:pPr lvl="1"/>
            <a:r>
              <a:rPr lang="en-AU" dirty="0"/>
              <a:t>~900 GB GIS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~350 vector and raster layers, of which 170 are available via </a:t>
            </a:r>
            <a:r>
              <a:rPr lang="en-AU" dirty="0" err="1"/>
              <a:t>Geoserver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24F2A-B400-C6A2-C25F-C41E8DB93F1C}"/>
              </a:ext>
            </a:extLst>
          </p:cNvPr>
          <p:cNvSpPr txBox="1"/>
          <p:nvPr/>
        </p:nvSpPr>
        <p:spPr>
          <a:xfrm>
            <a:off x="3400629" y="2537718"/>
            <a:ext cx="85904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800"/>
              </a:spcAft>
            </a:lvl1pPr>
            <a:lvl2pPr lvl="1"/>
          </a:lstStyle>
          <a:p>
            <a:r>
              <a:rPr lang="en-AU" dirty="0"/>
              <a:t>Industry + Govt funded research in tectonics and metallogenesis in NE South America since 2018:</a:t>
            </a:r>
          </a:p>
          <a:p>
            <a:pPr lvl="1"/>
            <a:r>
              <a:rPr lang="en-AU" dirty="0"/>
              <a:t>~700 GB GIS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~250 vector and raster layers, of which 150 are available via </a:t>
            </a:r>
            <a:r>
              <a:rPr lang="en-AU" dirty="0" err="1"/>
              <a:t>Geoserver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5DF881-FE08-037F-D8AE-722F9F0F1E62}"/>
              </a:ext>
            </a:extLst>
          </p:cNvPr>
          <p:cNvSpPr txBox="1"/>
          <p:nvPr/>
        </p:nvSpPr>
        <p:spPr>
          <a:xfrm>
            <a:off x="3400629" y="4701433"/>
            <a:ext cx="83867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Aft>
                <a:spcPts val="1800"/>
              </a:spcAft>
            </a:lvl1pPr>
            <a:lvl2pPr lvl="1"/>
          </a:lstStyle>
          <a:p>
            <a:r>
              <a:rPr lang="en-AU" dirty="0"/>
              <a:t>Not-for-profit training &amp; scholarships in the Earth Sciences in Africa since 2020 continuing work from WAXI Capacity Building program started in 2006:</a:t>
            </a:r>
          </a:p>
          <a:p>
            <a:pPr lvl="1"/>
            <a:r>
              <a:rPr lang="en-AU" dirty="0"/>
              <a:t>~150 Hons/MSc/PhD/Postdoc Projects &gt;70% African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~30 training courses, all in country (Covid-excepted!)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2CEF86-B305-0EA1-A13B-47E92A28F0CF}"/>
              </a:ext>
            </a:extLst>
          </p:cNvPr>
          <p:cNvSpPr txBox="1"/>
          <p:nvPr/>
        </p:nvSpPr>
        <p:spPr>
          <a:xfrm>
            <a:off x="224623" y="1061328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https://waxi4.org/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C8FCF7-5A2E-8CB7-D7D5-46B736169678}"/>
              </a:ext>
            </a:extLst>
          </p:cNvPr>
          <p:cNvSpPr txBox="1"/>
          <p:nvPr/>
        </p:nvSpPr>
        <p:spPr>
          <a:xfrm>
            <a:off x="224623" y="3474026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https://saxiproject.org/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D2C8E2-A6B3-A7E9-2D4E-11E3F56D479A}"/>
              </a:ext>
            </a:extLst>
          </p:cNvPr>
          <p:cNvSpPr txBox="1"/>
          <p:nvPr/>
        </p:nvSpPr>
        <p:spPr>
          <a:xfrm>
            <a:off x="224623" y="569404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https://agate-project.org/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9A161F-3E43-EDDB-6C0B-F69C9EBE795C}"/>
              </a:ext>
            </a:extLst>
          </p:cNvPr>
          <p:cNvCxnSpPr/>
          <p:nvPr/>
        </p:nvCxnSpPr>
        <p:spPr>
          <a:xfrm>
            <a:off x="381000" y="2349500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BE20E7B-C749-4DCA-2775-5EB4015FA8B0}"/>
              </a:ext>
            </a:extLst>
          </p:cNvPr>
          <p:cNvCxnSpPr/>
          <p:nvPr/>
        </p:nvCxnSpPr>
        <p:spPr>
          <a:xfrm>
            <a:off x="444500" y="4482009"/>
            <a:ext cx="1017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8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B013-609C-E44B-7F58-63A13012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28" y="171955"/>
            <a:ext cx="10515600" cy="509082"/>
          </a:xfrm>
        </p:spPr>
        <p:txBody>
          <a:bodyPr>
            <a:normAutofit fontScale="90000"/>
          </a:bodyPr>
          <a:lstStyle/>
          <a:p>
            <a:r>
              <a:rPr lang="en-AU" dirty="0"/>
              <a:t>Data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39F9-4419-9324-3132-07F10BB1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59" y="769275"/>
            <a:ext cx="10515600" cy="5916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/>
              <a:t>4 Geographic Scopes:</a:t>
            </a:r>
          </a:p>
          <a:p>
            <a:pPr lvl="1"/>
            <a:r>
              <a:rPr lang="en-AU" sz="1800" dirty="0"/>
              <a:t>Country Level:</a:t>
            </a:r>
          </a:p>
          <a:p>
            <a:pPr lvl="2"/>
            <a:r>
              <a:rPr lang="en-AU" sz="1400" dirty="0"/>
              <a:t>Burkina Faso, Mali, Liberia, Mauritania, Senegal, Ghana, Guinea, Cote d’Ivoire, Togo, Niger, Sierra Leone</a:t>
            </a:r>
          </a:p>
          <a:p>
            <a:pPr lvl="1"/>
            <a:r>
              <a:rPr lang="en-AU" sz="1800" dirty="0"/>
              <a:t>West Africa</a:t>
            </a:r>
          </a:p>
          <a:p>
            <a:pPr lvl="1"/>
            <a:r>
              <a:rPr lang="en-AU" sz="1800" dirty="0"/>
              <a:t>Africa</a:t>
            </a:r>
          </a:p>
          <a:p>
            <a:pPr lvl="1"/>
            <a:r>
              <a:rPr lang="en-AU" sz="1800" dirty="0"/>
              <a:t>Global</a:t>
            </a:r>
          </a:p>
          <a:p>
            <a:pPr lvl="1"/>
            <a:endParaRPr lang="en-AU" sz="1800" dirty="0"/>
          </a:p>
          <a:p>
            <a:pPr marL="0" indent="0">
              <a:buNone/>
            </a:pPr>
            <a:r>
              <a:rPr lang="en-AU" sz="2400" dirty="0"/>
              <a:t>5 Thematic Scopes:</a:t>
            </a:r>
          </a:p>
          <a:p>
            <a:pPr lvl="1"/>
            <a:r>
              <a:rPr lang="en-AU" sz="1800" dirty="0"/>
              <a:t>Geography: </a:t>
            </a:r>
          </a:p>
          <a:p>
            <a:pPr lvl="2"/>
            <a:r>
              <a:rPr lang="en-AU" sz="1600" dirty="0" err="1"/>
              <a:t>gazeteer</a:t>
            </a:r>
            <a:r>
              <a:rPr lang="en-AU" sz="1600" dirty="0"/>
              <a:t>, roads, rivers…</a:t>
            </a:r>
          </a:p>
          <a:p>
            <a:pPr lvl="1"/>
            <a:r>
              <a:rPr lang="en-AU" sz="1800" dirty="0"/>
              <a:t>Geology: </a:t>
            </a:r>
          </a:p>
          <a:p>
            <a:pPr lvl="2"/>
            <a:r>
              <a:rPr lang="en-AU" sz="1600" dirty="0"/>
              <a:t>maps, point observations, 3D models…</a:t>
            </a:r>
          </a:p>
          <a:p>
            <a:pPr lvl="1"/>
            <a:r>
              <a:rPr lang="en-AU" sz="1800" dirty="0"/>
              <a:t>Geophysics: </a:t>
            </a:r>
          </a:p>
          <a:p>
            <a:pPr lvl="2"/>
            <a:r>
              <a:rPr lang="en-AU" sz="1600" dirty="0"/>
              <a:t>survey extents, line data, interpolated grids, inversions…</a:t>
            </a:r>
          </a:p>
          <a:p>
            <a:pPr lvl="1"/>
            <a:r>
              <a:rPr lang="en-AU" sz="1800" dirty="0"/>
              <a:t>Minerals: </a:t>
            </a:r>
          </a:p>
          <a:p>
            <a:pPr lvl="2"/>
            <a:r>
              <a:rPr lang="en-AU" sz="1600" dirty="0"/>
              <a:t>mineral deposit databases…</a:t>
            </a:r>
          </a:p>
          <a:p>
            <a:pPr lvl="1"/>
            <a:r>
              <a:rPr lang="en-AU" sz="1800" dirty="0"/>
              <a:t>Tectonics: </a:t>
            </a:r>
          </a:p>
          <a:p>
            <a:pPr lvl="2"/>
            <a:r>
              <a:rPr lang="en-AU" sz="1600" dirty="0"/>
              <a:t>plate boundaries, subduction zone models, paleomagnetic data…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32170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60D0-F405-6E8A-E684-E4E887D58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63" y="53914"/>
            <a:ext cx="10515600" cy="458840"/>
          </a:xfrm>
        </p:spPr>
        <p:txBody>
          <a:bodyPr>
            <a:noAutofit/>
          </a:bodyPr>
          <a:lstStyle/>
          <a:p>
            <a:r>
              <a:rPr lang="en-AU" sz="3200" dirty="0"/>
              <a:t>Types of layers (mostly vector)</a:t>
            </a:r>
          </a:p>
        </p:txBody>
      </p:sp>
      <p:pic>
        <p:nvPicPr>
          <p:cNvPr id="1032" name="Picture 8" descr="country_bfa_gallardo_inversions">
            <a:extLst>
              <a:ext uri="{FF2B5EF4-FFF2-40B4-BE49-F238E27FC236}">
                <a16:creationId xmlns:a16="http://schemas.microsoft.com/office/drawing/2014/main" id="{AA9EFFD9-A599-F08E-94C8-200BF9592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79" y="4179218"/>
            <a:ext cx="3713037" cy="24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untry_mrt_usgs_ofr">
            <a:extLst>
              <a:ext uri="{FF2B5EF4-FFF2-40B4-BE49-F238E27FC236}">
                <a16:creationId xmlns:a16="http://schemas.microsoft.com/office/drawing/2014/main" id="{96831401-E91C-5FD2-43C8-187BC17F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1" y="4335108"/>
            <a:ext cx="2782952" cy="24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E8F8F-F357-FE68-040B-2E760F1137AA}"/>
              </a:ext>
            </a:extLst>
          </p:cNvPr>
          <p:cNvSpPr txBox="1"/>
          <p:nvPr/>
        </p:nvSpPr>
        <p:spPr>
          <a:xfrm>
            <a:off x="934497" y="3937453"/>
            <a:ext cx="1607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Aster Scenes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E9B1C-C9EB-6409-0F02-06EA703A35E7}"/>
              </a:ext>
            </a:extLst>
          </p:cNvPr>
          <p:cNvSpPr txBox="1"/>
          <p:nvPr/>
        </p:nvSpPr>
        <p:spPr>
          <a:xfrm>
            <a:off x="4206322" y="3809886"/>
            <a:ext cx="281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Gravity/Magnetic Inversions</a:t>
            </a:r>
          </a:p>
        </p:txBody>
      </p:sp>
      <p:pic>
        <p:nvPicPr>
          <p:cNvPr id="1036" name="Picture 12" descr="world_waxi_mineral_deposits_sept_2013.gdb">
            <a:extLst>
              <a:ext uri="{FF2B5EF4-FFF2-40B4-BE49-F238E27FC236}">
                <a16:creationId xmlns:a16="http://schemas.microsoft.com/office/drawing/2014/main" id="{9150E9F2-3721-9F7A-C1A2-F7B973E4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31" y="4173142"/>
            <a:ext cx="3937607" cy="26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xi_map_combined_2018_09_15">
            <a:extLst>
              <a:ext uri="{FF2B5EF4-FFF2-40B4-BE49-F238E27FC236}">
                <a16:creationId xmlns:a16="http://schemas.microsoft.com/office/drawing/2014/main" id="{D1BEE004-6FA8-B8DA-5763-EC9E5272F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04" y="1246844"/>
            <a:ext cx="3842237" cy="238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A3E3A-6C94-4E24-7145-0DAA0BB1AA0D}"/>
              </a:ext>
            </a:extLst>
          </p:cNvPr>
          <p:cNvSpPr txBox="1"/>
          <p:nvPr/>
        </p:nvSpPr>
        <p:spPr>
          <a:xfrm>
            <a:off x="8694295" y="4173142"/>
            <a:ext cx="268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Mineral deposit Databases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87B6A1-DBBF-F386-9256-035E0877A92B}"/>
              </a:ext>
            </a:extLst>
          </p:cNvPr>
          <p:cNvSpPr txBox="1"/>
          <p:nvPr/>
        </p:nvSpPr>
        <p:spPr>
          <a:xfrm>
            <a:off x="7849649" y="887095"/>
            <a:ext cx="408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Original/Compiled Geological Maps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88879-67C0-197A-6FD1-C6FB5C93BDB1}"/>
              </a:ext>
            </a:extLst>
          </p:cNvPr>
          <p:cNvSpPr txBox="1"/>
          <p:nvPr/>
        </p:nvSpPr>
        <p:spPr>
          <a:xfrm>
            <a:off x="3393499" y="849695"/>
            <a:ext cx="4217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Original/Compiled Geochronological Data</a:t>
            </a:r>
          </a:p>
        </p:txBody>
      </p:sp>
      <p:pic>
        <p:nvPicPr>
          <p:cNvPr id="1042" name="Picture 18" descr="wafr_geophysics_images">
            <a:extLst>
              <a:ext uri="{FF2B5EF4-FFF2-40B4-BE49-F238E27FC236}">
                <a16:creationId xmlns:a16="http://schemas.microsoft.com/office/drawing/2014/main" id="{F746BE46-CAD5-7D28-77FB-DB74B2F4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5" y="1317019"/>
            <a:ext cx="2186301" cy="22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008BB-15BA-2497-0EA9-E40C8A47608A}"/>
              </a:ext>
            </a:extLst>
          </p:cNvPr>
          <p:cNvSpPr txBox="1"/>
          <p:nvPr/>
        </p:nvSpPr>
        <p:spPr>
          <a:xfrm>
            <a:off x="516316" y="887095"/>
            <a:ext cx="237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Magnetic Surveys</a:t>
            </a:r>
          </a:p>
        </p:txBody>
      </p:sp>
      <p:pic>
        <p:nvPicPr>
          <p:cNvPr id="1044" name="Picture 20" descr="wafr_geochron">
            <a:extLst>
              <a:ext uri="{FF2B5EF4-FFF2-40B4-BE49-F238E27FC236}">
                <a16:creationId xmlns:a16="http://schemas.microsoft.com/office/drawing/2014/main" id="{B48FB4BA-075E-B246-8133-4D3D33FF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79" y="1186010"/>
            <a:ext cx="3935814" cy="26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5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94C4-20EA-704D-E526-896195F1B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96386"/>
            <a:ext cx="10515600" cy="46888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The</a:t>
            </a:r>
            <a:r>
              <a:rPr lang="en-AU" sz="3200" dirty="0"/>
              <a:t> West African GIS started in 2007 as a gaps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BCEAF-5078-4C51-26D3-5CE0AA37B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11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AU" sz="2000" dirty="0"/>
              <a:t>By 2009 the data had been vaguely organised in to a GIS (ArcMap &amp; MapInfo)</a:t>
            </a:r>
          </a:p>
          <a:p>
            <a:endParaRPr lang="en-AU" sz="2000" dirty="0"/>
          </a:p>
          <a:p>
            <a:r>
              <a:rPr lang="en-AU" sz="2000" dirty="0"/>
              <a:t>By 2011 our first </a:t>
            </a:r>
            <a:r>
              <a:rPr lang="en-AU" sz="2000" dirty="0" err="1"/>
              <a:t>Geoserver</a:t>
            </a:r>
            <a:r>
              <a:rPr lang="en-AU" sz="2000" dirty="0"/>
              <a:t> Instance was up and running using a custom </a:t>
            </a:r>
            <a:r>
              <a:rPr lang="en-AU" sz="2000" dirty="0" err="1"/>
              <a:t>Javascript</a:t>
            </a:r>
            <a:r>
              <a:rPr lang="en-AU" sz="2000" dirty="0"/>
              <a:t>/Open Layers client-side tool (Guillaume de Boyer’s Master’s Project at Uni </a:t>
            </a:r>
            <a:r>
              <a:rPr lang="en-AU" sz="2000" dirty="0" err="1"/>
              <a:t>Mirail</a:t>
            </a:r>
            <a:r>
              <a:rPr lang="en-AU" sz="2000" dirty="0"/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C4172-24BA-D04C-941B-CD61B93D88F2}"/>
              </a:ext>
            </a:extLst>
          </p:cNvPr>
          <p:cNvSpPr/>
          <p:nvPr/>
        </p:nvSpPr>
        <p:spPr>
          <a:xfrm>
            <a:off x="321548" y="2826979"/>
            <a:ext cx="194938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Random Stuff on My Hard Disk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5965AD-DE93-B82B-0CB6-C11ED493A53C}"/>
              </a:ext>
            </a:extLst>
          </p:cNvPr>
          <p:cNvSpPr/>
          <p:nvPr/>
        </p:nvSpPr>
        <p:spPr>
          <a:xfrm>
            <a:off x="321548" y="4291324"/>
            <a:ext cx="194938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PostGIS</a:t>
            </a:r>
            <a:r>
              <a:rPr lang="en-AU" dirty="0"/>
              <a:t> Database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B4717B-1B2C-3CF1-3C42-E6165781F577}"/>
              </a:ext>
            </a:extLst>
          </p:cNvPr>
          <p:cNvSpPr/>
          <p:nvPr/>
        </p:nvSpPr>
        <p:spPr>
          <a:xfrm>
            <a:off x="321548" y="5684090"/>
            <a:ext cx="194938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GeoServer</a:t>
            </a:r>
            <a:endParaRPr lang="en-A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5A785E-73D2-3F3A-1C05-3C5A18A4E859}"/>
              </a:ext>
            </a:extLst>
          </p:cNvPr>
          <p:cNvSpPr/>
          <p:nvPr/>
        </p:nvSpPr>
        <p:spPr>
          <a:xfrm>
            <a:off x="2703007" y="5684090"/>
            <a:ext cx="194938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JavaScript Client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C37A209-B6B1-2416-5472-4761417D350C}"/>
              </a:ext>
            </a:extLst>
          </p:cNvPr>
          <p:cNvSpPr/>
          <p:nvPr/>
        </p:nvSpPr>
        <p:spPr>
          <a:xfrm>
            <a:off x="1170634" y="3959365"/>
            <a:ext cx="251208" cy="25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CE89DB3-5036-EB54-2672-725EE1815C6E}"/>
              </a:ext>
            </a:extLst>
          </p:cNvPr>
          <p:cNvSpPr/>
          <p:nvPr/>
        </p:nvSpPr>
        <p:spPr>
          <a:xfrm>
            <a:off x="1180683" y="5390110"/>
            <a:ext cx="251208" cy="25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AD945B7-8913-1514-BB56-406B2A483779}"/>
              </a:ext>
            </a:extLst>
          </p:cNvPr>
          <p:cNvSpPr/>
          <p:nvPr/>
        </p:nvSpPr>
        <p:spPr>
          <a:xfrm rot="16200000">
            <a:off x="2361364" y="6076848"/>
            <a:ext cx="251208" cy="25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Untitled4">
            <a:hlinkClick r:id="" action="ppaction://media"/>
            <a:extLst>
              <a:ext uri="{FF2B5EF4-FFF2-40B4-BE49-F238E27FC236}">
                <a16:creationId xmlns:a16="http://schemas.microsoft.com/office/drawing/2014/main" id="{8100F0A9-3B8D-8330-57F9-24ABE97FFD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8703" y="3154774"/>
            <a:ext cx="6128095" cy="3447054"/>
          </a:xfrm>
          <a:prstGeom prst="rect">
            <a:avLst/>
          </a:prstGeom>
        </p:spPr>
      </p:pic>
      <p:pic>
        <p:nvPicPr>
          <p:cNvPr id="2050" name="Picture 2" descr="Index of /relauncher2019/geohelm/img">
            <a:extLst>
              <a:ext uri="{FF2B5EF4-FFF2-40B4-BE49-F238E27FC236}">
                <a16:creationId xmlns:a16="http://schemas.microsoft.com/office/drawing/2014/main" id="{15AF7BE2-CC79-BBF7-3F40-06981AD0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1" y="143447"/>
            <a:ext cx="1297834" cy="8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load.wikimedia.org/wikipedia/commons/2/29/Postgr...">
            <a:extLst>
              <a:ext uri="{FF2B5EF4-FFF2-40B4-BE49-F238E27FC236}">
                <a16:creationId xmlns:a16="http://schemas.microsoft.com/office/drawing/2014/main" id="{3BB5353E-325D-A597-36F5-FD78CC2C9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695" y="270414"/>
            <a:ext cx="545419" cy="5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EF1F-06B6-FD9F-4CB7-42BC96C3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420"/>
          </a:xfrm>
        </p:spPr>
        <p:txBody>
          <a:bodyPr>
            <a:normAutofit fontScale="90000"/>
          </a:bodyPr>
          <a:lstStyle/>
          <a:p>
            <a:r>
              <a:rPr lang="en-AU" sz="3200" dirty="0"/>
              <a:t>In 2022, someone turned off the virtual computer in Toulouse…</a:t>
            </a:r>
          </a:p>
        </p:txBody>
      </p:sp>
      <p:pic>
        <p:nvPicPr>
          <p:cNvPr id="1026" name="Picture 2" descr="Terria logo">
            <a:extLst>
              <a:ext uri="{FF2B5EF4-FFF2-40B4-BE49-F238E27FC236}">
                <a16:creationId xmlns:a16="http://schemas.microsoft.com/office/drawing/2014/main" id="{28947B13-8F8C-6E0B-BE1E-7FF351276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0" y="1873337"/>
            <a:ext cx="15335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arth Composition &amp; Evolution — AuScope">
            <a:extLst>
              <a:ext uri="{FF2B5EF4-FFF2-40B4-BE49-F238E27FC236}">
                <a16:creationId xmlns:a16="http://schemas.microsoft.com/office/drawing/2014/main" id="{6FA2BB37-AA7F-7AAB-9745-28F09643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3340926"/>
            <a:ext cx="1822101" cy="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B845D-983E-37FE-6F31-D32391BC8051}"/>
              </a:ext>
            </a:extLst>
          </p:cNvPr>
          <p:cNvSpPr txBox="1"/>
          <p:nvPr/>
        </p:nvSpPr>
        <p:spPr>
          <a:xfrm>
            <a:off x="3330192" y="3409563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https://github.com/AuScope/AuScope-Portal</a:t>
            </a:r>
          </a:p>
          <a:p>
            <a:r>
              <a:rPr lang="en-AU" sz="1400" dirty="0">
                <a:latin typeface="-apple-system"/>
              </a:rPr>
              <a:t>LGPL-3.0, GPL-3.0 licenses found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F1212-022F-0D83-3442-7145B6894233}"/>
              </a:ext>
            </a:extLst>
          </p:cNvPr>
          <p:cNvSpPr txBox="1"/>
          <p:nvPr/>
        </p:nvSpPr>
        <p:spPr>
          <a:xfrm>
            <a:off x="3330192" y="2363874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https://github.com/TerriaJS/TerriaMap</a:t>
            </a:r>
          </a:p>
          <a:p>
            <a:r>
              <a:rPr lang="en-AU" sz="1400" b="0" i="0" u="none" strike="noStrike" dirty="0">
                <a:effectLst/>
                <a:latin typeface="-apple-system"/>
              </a:rPr>
              <a:t> Apache-2.0 license</a:t>
            </a:r>
            <a:endParaRPr lang="en-AU" sz="1400" dirty="0"/>
          </a:p>
        </p:txBody>
      </p:sp>
      <p:pic>
        <p:nvPicPr>
          <p:cNvPr id="1030" name="Picture 6" descr="Visual Style Guide">
            <a:extLst>
              <a:ext uri="{FF2B5EF4-FFF2-40B4-BE49-F238E27FC236}">
                <a16:creationId xmlns:a16="http://schemas.microsoft.com/office/drawing/2014/main" id="{A75816F2-6909-B2B1-121C-D676CA4E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4120269"/>
            <a:ext cx="1822101" cy="92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43790-AF6F-C598-A415-8136545E64AC}"/>
              </a:ext>
            </a:extLst>
          </p:cNvPr>
          <p:cNvSpPr txBox="1"/>
          <p:nvPr/>
        </p:nvSpPr>
        <p:spPr>
          <a:xfrm>
            <a:off x="3330192" y="4455252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https://github.com/qgis</a:t>
            </a:r>
          </a:p>
          <a:p>
            <a:r>
              <a:rPr lang="en-AU" dirty="0"/>
              <a:t> </a:t>
            </a:r>
            <a:r>
              <a:rPr lang="en-AU" sz="1400" dirty="0">
                <a:latin typeface="-apple-system"/>
              </a:rPr>
              <a:t>GPL-2.0 license</a:t>
            </a:r>
          </a:p>
        </p:txBody>
      </p:sp>
    </p:spTree>
    <p:extLst>
      <p:ext uri="{BB962C8B-B14F-4D97-AF65-F5344CB8AC3E}">
        <p14:creationId xmlns:p14="http://schemas.microsoft.com/office/powerpoint/2010/main" val="68820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7160483-7708-4989-995A-FC3B4AC2884E}"/>
              </a:ext>
            </a:extLst>
          </p:cNvPr>
          <p:cNvSpPr/>
          <p:nvPr/>
        </p:nvSpPr>
        <p:spPr>
          <a:xfrm>
            <a:off x="8819147" y="433137"/>
            <a:ext cx="2157664" cy="5879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5A8526-DE85-4B0B-B192-F729508B5FE6}"/>
              </a:ext>
            </a:extLst>
          </p:cNvPr>
          <p:cNvSpPr/>
          <p:nvPr/>
        </p:nvSpPr>
        <p:spPr>
          <a:xfrm>
            <a:off x="1130968" y="433137"/>
            <a:ext cx="2157664" cy="5879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3E867-D922-4864-9C8D-FBADCA19B13F}"/>
              </a:ext>
            </a:extLst>
          </p:cNvPr>
          <p:cNvSpPr/>
          <p:nvPr/>
        </p:nvSpPr>
        <p:spPr>
          <a:xfrm>
            <a:off x="3529263" y="433137"/>
            <a:ext cx="5157537" cy="5879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BDC027-6F4D-4FA9-A199-EF59181CF603}"/>
              </a:ext>
            </a:extLst>
          </p:cNvPr>
          <p:cNvSpPr/>
          <p:nvPr/>
        </p:nvSpPr>
        <p:spPr>
          <a:xfrm>
            <a:off x="1317875" y="951167"/>
            <a:ext cx="1716505" cy="9545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QGIS with </a:t>
            </a:r>
            <a:r>
              <a:rPr lang="en-AU" dirty="0" err="1"/>
              <a:t>GeoCat</a:t>
            </a:r>
            <a:r>
              <a:rPr lang="en-AU" dirty="0"/>
              <a:t> plugin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790478-E927-45A1-B259-41D26B75515C}"/>
              </a:ext>
            </a:extLst>
          </p:cNvPr>
          <p:cNvSpPr/>
          <p:nvPr/>
        </p:nvSpPr>
        <p:spPr>
          <a:xfrm>
            <a:off x="6419516" y="874294"/>
            <a:ext cx="1716505" cy="954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Geoserver</a:t>
            </a:r>
            <a:endParaRPr lang="en-AU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EB7B8-566B-47C1-BC81-A26F352EF34D}"/>
              </a:ext>
            </a:extLst>
          </p:cNvPr>
          <p:cNvSpPr/>
          <p:nvPr/>
        </p:nvSpPr>
        <p:spPr>
          <a:xfrm>
            <a:off x="9039727" y="1090861"/>
            <a:ext cx="1716505" cy="18432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TerriaMap</a:t>
            </a:r>
            <a:r>
              <a:rPr lang="en-AU" dirty="0"/>
              <a:t> in browser</a:t>
            </a:r>
          </a:p>
          <a:p>
            <a:pPr algn="ctr"/>
            <a:r>
              <a:rPr lang="en-AU" dirty="0"/>
              <a:t>TypeScript &amp; ES2020+ JavaScript,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1DF29A-75C5-4479-BB22-BF20C6FCDF0A}"/>
              </a:ext>
            </a:extLst>
          </p:cNvPr>
          <p:cNvSpPr txBox="1"/>
          <p:nvPr/>
        </p:nvSpPr>
        <p:spPr>
          <a:xfrm>
            <a:off x="6357353" y="1828799"/>
            <a:ext cx="1301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50" dirty="0"/>
              <a:t>Store styles, publish </a:t>
            </a:r>
            <a:r>
              <a:rPr lang="en-AU" sz="1050" dirty="0" err="1"/>
              <a:t>PostGIS</a:t>
            </a:r>
            <a:r>
              <a:rPr lang="en-AU" sz="1050" dirty="0"/>
              <a:t> layers with styles, directly upload </a:t>
            </a:r>
            <a:r>
              <a:rPr lang="en-AU" sz="1050" dirty="0" err="1"/>
              <a:t>geotiffs</a:t>
            </a:r>
            <a:endParaRPr lang="en-AU" sz="10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36589-78A7-4D6E-8DE3-96A8EABE3D12}"/>
              </a:ext>
            </a:extLst>
          </p:cNvPr>
          <p:cNvSpPr txBox="1"/>
          <p:nvPr/>
        </p:nvSpPr>
        <p:spPr>
          <a:xfrm>
            <a:off x="8970880" y="3066184"/>
            <a:ext cx="1854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User interaction and display of layers with styles</a:t>
            </a:r>
          </a:p>
          <a:p>
            <a:pPr algn="ctr"/>
            <a:endParaRPr lang="en-AU" sz="11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024EBC-EC31-4E04-93E1-07631BF84733}"/>
              </a:ext>
            </a:extLst>
          </p:cNvPr>
          <p:cNvSpPr/>
          <p:nvPr/>
        </p:nvSpPr>
        <p:spPr>
          <a:xfrm>
            <a:off x="3858802" y="949816"/>
            <a:ext cx="1716505" cy="954505"/>
          </a:xfrm>
          <a:prstGeom prst="roundRect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Data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3D03A-62B5-4BD9-B2E2-A17730C098B8}"/>
              </a:ext>
            </a:extLst>
          </p:cNvPr>
          <p:cNvSpPr txBox="1"/>
          <p:nvPr/>
        </p:nvSpPr>
        <p:spPr>
          <a:xfrm>
            <a:off x="3926981" y="1946305"/>
            <a:ext cx="158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Store of GIS &amp; non-GIS info (pdfs etc.)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84F7F-F669-4153-9FA0-33B09F150C71}"/>
              </a:ext>
            </a:extLst>
          </p:cNvPr>
          <p:cNvSpPr txBox="1"/>
          <p:nvPr/>
        </p:nvSpPr>
        <p:spPr>
          <a:xfrm>
            <a:off x="5233737" y="459659"/>
            <a:ext cx="242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Amazon or Local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8F7570-3382-4509-8255-68E458E2ECD8}"/>
              </a:ext>
            </a:extLst>
          </p:cNvPr>
          <p:cNvSpPr txBox="1"/>
          <p:nvPr/>
        </p:nvSpPr>
        <p:spPr>
          <a:xfrm>
            <a:off x="1423738" y="475883"/>
            <a:ext cx="164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Your computer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A6BC8F-CDC5-4FAC-BC0C-2B7E7D09F7FC}"/>
              </a:ext>
            </a:extLst>
          </p:cNvPr>
          <p:cNvSpPr txBox="1"/>
          <p:nvPr/>
        </p:nvSpPr>
        <p:spPr>
          <a:xfrm>
            <a:off x="8855242" y="475883"/>
            <a:ext cx="215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/>
              <a:t>Anyone’s computer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32ACB0B-9AF1-4F4B-AFC5-ACD6D7BE6B59}"/>
              </a:ext>
            </a:extLst>
          </p:cNvPr>
          <p:cNvSpPr/>
          <p:nvPr/>
        </p:nvSpPr>
        <p:spPr>
          <a:xfrm>
            <a:off x="6419516" y="2683280"/>
            <a:ext cx="1716505" cy="954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TerriaMap</a:t>
            </a:r>
            <a:r>
              <a:rPr lang="en-AU" dirty="0"/>
              <a:t> Server</a:t>
            </a:r>
          </a:p>
          <a:p>
            <a:pPr algn="ctr"/>
            <a:r>
              <a:rPr lang="en-AU" dirty="0"/>
              <a:t>NodeJS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28D51B-3633-4B27-9BA0-202C4DD5EC2D}"/>
              </a:ext>
            </a:extLst>
          </p:cNvPr>
          <p:cNvSpPr txBox="1"/>
          <p:nvPr/>
        </p:nvSpPr>
        <p:spPr>
          <a:xfrm>
            <a:off x="6382758" y="3666348"/>
            <a:ext cx="158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Serve </a:t>
            </a:r>
            <a:r>
              <a:rPr lang="en-AU" sz="1200" dirty="0" err="1"/>
              <a:t>TerriaMap</a:t>
            </a:r>
            <a:r>
              <a:rPr lang="en-AU" sz="1200" dirty="0"/>
              <a:t> functionality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C2FC47-7084-42C5-8D52-684C10923FA2}"/>
              </a:ext>
            </a:extLst>
          </p:cNvPr>
          <p:cNvSpPr txBox="1"/>
          <p:nvPr/>
        </p:nvSpPr>
        <p:spPr>
          <a:xfrm>
            <a:off x="6113044" y="4290538"/>
            <a:ext cx="23294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err="1"/>
              <a:t>TerriaMap</a:t>
            </a:r>
            <a:r>
              <a:rPr lang="en-AU" sz="1100" dirty="0"/>
              <a:t> config Files:</a:t>
            </a:r>
          </a:p>
          <a:p>
            <a:r>
              <a:rPr lang="en-AU" sz="1100" dirty="0" err="1"/>
              <a:t>TerriaMap</a:t>
            </a:r>
            <a:r>
              <a:rPr lang="en-AU" sz="1100" dirty="0"/>
              <a:t>/</a:t>
            </a:r>
            <a:r>
              <a:rPr lang="en-AU" sz="1100" dirty="0" err="1"/>
              <a:t>wwwroot</a:t>
            </a:r>
            <a:r>
              <a:rPr lang="en-AU" sz="1100" dirty="0"/>
              <a:t>/</a:t>
            </a:r>
            <a:r>
              <a:rPr lang="en-AU" sz="1100" dirty="0" err="1"/>
              <a:t>init</a:t>
            </a:r>
            <a:r>
              <a:rPr lang="en-AU" sz="1100" dirty="0"/>
              <a:t>/</a:t>
            </a:r>
            <a:r>
              <a:rPr lang="en-AU" sz="1100" b="1" dirty="0" err="1"/>
              <a:t>simple.json</a:t>
            </a:r>
            <a:endParaRPr lang="en-AU" sz="1100" b="1" dirty="0"/>
          </a:p>
          <a:p>
            <a:r>
              <a:rPr lang="en-AU" sz="1100" dirty="0" err="1"/>
              <a:t>TerriaMap</a:t>
            </a:r>
            <a:r>
              <a:rPr lang="en-AU" sz="1100" dirty="0"/>
              <a:t>/</a:t>
            </a:r>
            <a:r>
              <a:rPr lang="en-AU" sz="1100" dirty="0" err="1"/>
              <a:t>wwwroot</a:t>
            </a:r>
            <a:r>
              <a:rPr lang="en-AU" sz="1100" dirty="0"/>
              <a:t>/</a:t>
            </a:r>
            <a:r>
              <a:rPr lang="en-AU" sz="1100" b="1" dirty="0" err="1"/>
              <a:t>config.json</a:t>
            </a:r>
            <a:endParaRPr lang="en-AU" sz="1100" b="1" dirty="0"/>
          </a:p>
          <a:p>
            <a:endParaRPr lang="en-AU" sz="1100" dirty="0"/>
          </a:p>
          <a:p>
            <a:r>
              <a:rPr lang="en-AU" sz="1100" b="1" dirty="0" err="1"/>
              <a:t>config.json</a:t>
            </a:r>
            <a:r>
              <a:rPr lang="en-AU" sz="1100" dirty="0"/>
              <a:t> best generated from python script based on layers published by </a:t>
            </a:r>
            <a:r>
              <a:rPr lang="en-AU" sz="1100" dirty="0" err="1"/>
              <a:t>geoserver</a:t>
            </a:r>
            <a:r>
              <a:rPr lang="en-AU" sz="1100" dirty="0"/>
              <a:t> in directory </a:t>
            </a:r>
            <a:r>
              <a:rPr lang="en-AU" sz="1100" b="1" dirty="0" err="1"/>
              <a:t>config_generator</a:t>
            </a:r>
            <a:r>
              <a:rPr lang="en-AU" sz="1100" b="1" dirty="0"/>
              <a:t> </a:t>
            </a:r>
            <a:r>
              <a:rPr lang="en-AU" sz="1100" dirty="0"/>
              <a:t>run</a:t>
            </a:r>
            <a:r>
              <a:rPr lang="en-AU" sz="1100" b="1" dirty="0"/>
              <a:t> </a:t>
            </a:r>
            <a:r>
              <a:rPr lang="en-AU" sz="1100" dirty="0"/>
              <a:t>:</a:t>
            </a:r>
          </a:p>
          <a:p>
            <a:r>
              <a:rPr lang="en-AU" sz="1100" b="1" dirty="0"/>
              <a:t>python3 config_generator_https.py</a:t>
            </a:r>
          </a:p>
          <a:p>
            <a:endParaRPr lang="en-AU" sz="11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B6D4AD9C-0AE5-415D-B17B-78665B7B9D76}"/>
              </a:ext>
            </a:extLst>
          </p:cNvPr>
          <p:cNvSpPr/>
          <p:nvPr/>
        </p:nvSpPr>
        <p:spPr>
          <a:xfrm>
            <a:off x="3205018" y="1274618"/>
            <a:ext cx="612337" cy="241405"/>
          </a:xfrm>
          <a:prstGeom prst="right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C4F6BA-8895-792B-5AE2-0FADAAAD9C87}"/>
              </a:ext>
            </a:extLst>
          </p:cNvPr>
          <p:cNvSpPr txBox="1"/>
          <p:nvPr/>
        </p:nvSpPr>
        <p:spPr>
          <a:xfrm>
            <a:off x="1346615" y="1962261"/>
            <a:ext cx="17165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dirty="0"/>
              <a:t>Upload files using </a:t>
            </a:r>
          </a:p>
          <a:p>
            <a:pPr algn="ctr"/>
            <a:r>
              <a:rPr lang="en-AU" sz="1100" dirty="0" err="1"/>
              <a:t>geocat</a:t>
            </a:r>
            <a:r>
              <a:rPr lang="en-AU" sz="1100" dirty="0"/>
              <a:t> bridge QGIS plugin</a:t>
            </a:r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ECDC7C24-2A79-66E2-D684-87749AFA8354}"/>
              </a:ext>
            </a:extLst>
          </p:cNvPr>
          <p:cNvSpPr/>
          <p:nvPr/>
        </p:nvSpPr>
        <p:spPr>
          <a:xfrm rot="19093171">
            <a:off x="8001806" y="2180759"/>
            <a:ext cx="1116293" cy="280641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Arrow: Left-Right 37">
            <a:extLst>
              <a:ext uri="{FF2B5EF4-FFF2-40B4-BE49-F238E27FC236}">
                <a16:creationId xmlns:a16="http://schemas.microsoft.com/office/drawing/2014/main" id="{C2BCEB83-4D03-74FC-5048-905A7DF4069B}"/>
              </a:ext>
            </a:extLst>
          </p:cNvPr>
          <p:cNvSpPr/>
          <p:nvPr/>
        </p:nvSpPr>
        <p:spPr>
          <a:xfrm>
            <a:off x="5658675" y="1230970"/>
            <a:ext cx="642228" cy="280641"/>
          </a:xfrm>
          <a:prstGeom prst="leftRight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Arrow: Left-Right 41">
            <a:extLst>
              <a:ext uri="{FF2B5EF4-FFF2-40B4-BE49-F238E27FC236}">
                <a16:creationId xmlns:a16="http://schemas.microsoft.com/office/drawing/2014/main" id="{6D4F3EDF-75D6-52AC-6671-54325888FDCA}"/>
              </a:ext>
            </a:extLst>
          </p:cNvPr>
          <p:cNvSpPr/>
          <p:nvPr/>
        </p:nvSpPr>
        <p:spPr>
          <a:xfrm rot="16200000">
            <a:off x="7439834" y="2126825"/>
            <a:ext cx="699219" cy="256914"/>
          </a:xfrm>
          <a:prstGeom prst="left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949B37-C38D-CCC4-ABB6-EE5804396C3C}"/>
              </a:ext>
            </a:extLst>
          </p:cNvPr>
          <p:cNvSpPr/>
          <p:nvPr/>
        </p:nvSpPr>
        <p:spPr>
          <a:xfrm>
            <a:off x="1170634" y="2736917"/>
            <a:ext cx="1949380" cy="1045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Random Stuff on My Hard Disk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B28E7D5-3060-E74F-A019-F32F18AF359B}"/>
              </a:ext>
            </a:extLst>
          </p:cNvPr>
          <p:cNvSpPr/>
          <p:nvPr/>
        </p:nvSpPr>
        <p:spPr>
          <a:xfrm rot="10800000">
            <a:off x="2019721" y="2409086"/>
            <a:ext cx="251208" cy="259512"/>
          </a:xfrm>
          <a:prstGeom prst="down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F224413-F533-BAC8-C111-39922ECBA8A9}"/>
              </a:ext>
            </a:extLst>
          </p:cNvPr>
          <p:cNvSpPr/>
          <p:nvPr/>
        </p:nvSpPr>
        <p:spPr>
          <a:xfrm rot="16200000">
            <a:off x="3326512" y="3005246"/>
            <a:ext cx="251208" cy="47125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A68CB3-7A55-9870-CC9F-4FFB6023BE78}"/>
              </a:ext>
            </a:extLst>
          </p:cNvPr>
          <p:cNvSpPr/>
          <p:nvPr/>
        </p:nvSpPr>
        <p:spPr>
          <a:xfrm>
            <a:off x="3942170" y="2711843"/>
            <a:ext cx="1716505" cy="95450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PostGIS</a:t>
            </a:r>
            <a:r>
              <a:rPr lang="en-AU" dirty="0"/>
              <a:t> Database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2B88C615-7544-7115-8F62-2D878549E838}"/>
              </a:ext>
            </a:extLst>
          </p:cNvPr>
          <p:cNvSpPr/>
          <p:nvPr/>
        </p:nvSpPr>
        <p:spPr>
          <a:xfrm rot="19064157">
            <a:off x="5676151" y="2210110"/>
            <a:ext cx="642228" cy="280641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" descr="Index of /relauncher2019/geohelm/img">
            <a:extLst>
              <a:ext uri="{FF2B5EF4-FFF2-40B4-BE49-F238E27FC236}">
                <a16:creationId xmlns:a16="http://schemas.microsoft.com/office/drawing/2014/main" id="{2B3A89C8-3943-A782-8685-0DC220157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9" y="6252410"/>
            <a:ext cx="1057580" cy="6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Terria logo">
            <a:extLst>
              <a:ext uri="{FF2B5EF4-FFF2-40B4-BE49-F238E27FC236}">
                <a16:creationId xmlns:a16="http://schemas.microsoft.com/office/drawing/2014/main" id="{FB1CA20F-9AAB-BA67-9358-9CBD61E7D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8" y="6305387"/>
            <a:ext cx="867579" cy="5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8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FB17-6248-EACE-095E-F71ABAC1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24" y="204353"/>
            <a:ext cx="6065018" cy="629662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TerriaMap</a:t>
            </a:r>
            <a:r>
              <a:rPr lang="en-AU" dirty="0"/>
              <a:t>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D9BC38-5691-186B-78F0-61E8C7F4DD7F}"/>
              </a:ext>
            </a:extLst>
          </p:cNvPr>
          <p:cNvSpPr txBox="1"/>
          <p:nvPr/>
        </p:nvSpPr>
        <p:spPr>
          <a:xfrm>
            <a:off x="768001" y="1166870"/>
            <a:ext cx="10655998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Nested catalogue of layers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 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Supports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GeoJSON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KML, CSV (point and region-mapped), GPX,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GeoRSS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CZML and zipped shapefile file 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types natively.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Supports 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WMS, WFS, WMTS, Esri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MapServer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Esri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FeatureServer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Bing Maps, Carto Maps,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Cesium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 Ion Imagery, OpenStreetMap-style raster tiles,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Mapbox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SDMX, 3D Tiles and GTFS and Sensor Observation Service 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item types.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Supports querying 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WMS, WFS, Esri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MapServer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, CSW, CKAN, Socrata, 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OpenDataSoft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 and SDMX services for groups of items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.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3D globe (</a:t>
            </a:r>
            <a:r>
              <a:rPr lang="en-AU" b="1" i="0" dirty="0" err="1">
                <a:solidFill>
                  <a:srgbClr val="1F2328"/>
                </a:solidFill>
                <a:effectLst/>
                <a:latin typeface="-apple-system"/>
              </a:rPr>
              <a:t>Cesium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) or 2D mode (Leaflet). 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3D objects supported in CZML format.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Time dimensions supported for CSV, CZML, WMS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. 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Drag-and-drop files from your desktop to the browser</a:t>
            </a:r>
          </a:p>
          <a:p>
            <a:pPr marL="285750" indent="-28575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Users can generate a </a:t>
            </a:r>
            <a:r>
              <a:rPr lang="en-AU" b="1" i="0" dirty="0">
                <a:solidFill>
                  <a:srgbClr val="1F2328"/>
                </a:solidFill>
                <a:effectLst/>
                <a:latin typeface="-apple-system"/>
              </a:rPr>
              <a:t>reusable URL link of their current map view</a:t>
            </a:r>
            <a:r>
              <a:rPr lang="en-AU" b="0" i="0" dirty="0">
                <a:solidFill>
                  <a:srgbClr val="1F2328"/>
                </a:solidFill>
                <a:effectLst/>
                <a:latin typeface="-apple-system"/>
              </a:rPr>
              <a:t>, to quickly share mashups of web-hosted data.</a:t>
            </a:r>
          </a:p>
        </p:txBody>
      </p:sp>
      <p:pic>
        <p:nvPicPr>
          <p:cNvPr id="3" name="Picture 2" descr="Terria logo">
            <a:extLst>
              <a:ext uri="{FF2B5EF4-FFF2-40B4-BE49-F238E27FC236}">
                <a16:creationId xmlns:a16="http://schemas.microsoft.com/office/drawing/2014/main" id="{1468D26C-8E8A-EB55-D80C-3426EB0C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51" y="185795"/>
            <a:ext cx="15335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7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926CBE-6882-C543-1B5F-41ED272894BB}"/>
              </a:ext>
            </a:extLst>
          </p:cNvPr>
          <p:cNvSpPr txBox="1"/>
          <p:nvPr/>
        </p:nvSpPr>
        <p:spPr>
          <a:xfrm>
            <a:off x="633046" y="582805"/>
            <a:ext cx="374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err="1"/>
              <a:t>TerriaMap</a:t>
            </a:r>
            <a:r>
              <a:rPr lang="en-AU" sz="2800" dirty="0"/>
              <a:t> Configuration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7B81F-7ED3-802A-CF4A-374C0EB74EE5}"/>
              </a:ext>
            </a:extLst>
          </p:cNvPr>
          <p:cNvSpPr txBox="1"/>
          <p:nvPr/>
        </p:nvSpPr>
        <p:spPr>
          <a:xfrm>
            <a:off x="1259690" y="1979417"/>
            <a:ext cx="10406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err="1"/>
              <a:t>TerriaMap</a:t>
            </a:r>
            <a:r>
              <a:rPr lang="en-AU" sz="1600" b="1" dirty="0"/>
              <a:t> config Files:</a:t>
            </a:r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TerriaMap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wwwroot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init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AU" sz="1600" b="1" dirty="0" err="1"/>
              <a:t>simple.json</a:t>
            </a:r>
            <a:r>
              <a:rPr lang="en-AU" sz="1600" b="1"/>
              <a:t>  (Data </a:t>
            </a:r>
            <a:r>
              <a:rPr lang="en-AU" sz="1600" b="1" dirty="0"/>
              <a:t>&amp; </a:t>
            </a:r>
            <a:r>
              <a:rPr lang="en-AU" sz="1600" b="1"/>
              <a:t>Metadata control)</a:t>
            </a: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TerriaMap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AU" sz="1600" dirty="0" err="1">
                <a:solidFill>
                  <a:schemeClr val="bg1">
                    <a:lumMod val="50000"/>
                  </a:schemeClr>
                </a:solidFill>
              </a:rPr>
              <a:t>wwwroot</a:t>
            </a: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AU" sz="1600" b="1" dirty="0" err="1"/>
              <a:t>config.json</a:t>
            </a:r>
            <a:r>
              <a:rPr lang="en-AU" sz="1600" b="1" dirty="0"/>
              <a:t> (Some interface control)</a:t>
            </a:r>
            <a:endParaRPr lang="en-AU" sz="1600" dirty="0"/>
          </a:p>
          <a:p>
            <a:endParaRPr lang="en-AU" sz="1600" b="1" dirty="0"/>
          </a:p>
          <a:p>
            <a:endParaRPr lang="en-AU" sz="1600" b="1" dirty="0"/>
          </a:p>
          <a:p>
            <a:r>
              <a:rPr lang="en-AU" sz="1600" b="1" dirty="0" err="1"/>
              <a:t>config.json</a:t>
            </a:r>
            <a:r>
              <a:rPr lang="en-AU" sz="1600" dirty="0"/>
              <a:t> best generated from python script </a:t>
            </a:r>
          </a:p>
          <a:p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b="1" dirty="0"/>
              <a:t>config_generator_https.py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This script scrapes the </a:t>
            </a:r>
            <a:r>
              <a:rPr lang="en-AU" sz="1600" dirty="0" err="1"/>
              <a:t>Geoserver</a:t>
            </a:r>
            <a:r>
              <a:rPr lang="en-AU" sz="1600" dirty="0"/>
              <a:t> instance for raster and vector layers and creates the appropriate file (so needs to be run each time </a:t>
            </a:r>
            <a:r>
              <a:rPr lang="en-AU" sz="1600" dirty="0" err="1"/>
              <a:t>Geoserver</a:t>
            </a:r>
            <a:r>
              <a:rPr lang="en-AU" sz="1600" dirty="0"/>
              <a:t> content is modified</a:t>
            </a:r>
          </a:p>
          <a:p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921108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1070</Words>
  <Application>Microsoft Office PowerPoint</Application>
  <PresentationFormat>Widescreen</PresentationFormat>
  <Paragraphs>143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Consolas</vt:lpstr>
      <vt:lpstr>Helvetica</vt:lpstr>
      <vt:lpstr>Office Theme</vt:lpstr>
      <vt:lpstr>PowerPoint Presentation</vt:lpstr>
      <vt:lpstr>PowerPoint Presentation</vt:lpstr>
      <vt:lpstr>Data Scope</vt:lpstr>
      <vt:lpstr>Types of layers (mostly vector)</vt:lpstr>
      <vt:lpstr>The West African GIS started in 2007 as a gaps analysis</vt:lpstr>
      <vt:lpstr>In 2022, someone turned off the virtual computer in Toulouse…</vt:lpstr>
      <vt:lpstr>PowerPoint Presentation</vt:lpstr>
      <vt:lpstr>TerriaMap features</vt:lpstr>
      <vt:lpstr>PowerPoint Presentation</vt:lpstr>
      <vt:lpstr>PowerPoint Presentation</vt:lpstr>
      <vt:lpstr>Want to play?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Jessell</dc:creator>
  <cp:lastModifiedBy>Mark Jessell</cp:lastModifiedBy>
  <cp:revision>46</cp:revision>
  <dcterms:created xsi:type="dcterms:W3CDTF">2023-06-30T01:13:27Z</dcterms:created>
  <dcterms:modified xsi:type="dcterms:W3CDTF">2023-07-04T07:08:40Z</dcterms:modified>
</cp:coreProperties>
</file>