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2" r:id="rId5"/>
    <p:sldId id="269" r:id="rId6"/>
    <p:sldId id="270" r:id="rId7"/>
    <p:sldId id="271" r:id="rId8"/>
    <p:sldId id="272" r:id="rId9"/>
    <p:sldId id="263" r:id="rId10"/>
    <p:sldId id="265" r:id="rId11"/>
    <p:sldId id="266" r:id="rId12"/>
    <p:sldId id="267" r:id="rId13"/>
    <p:sldId id="268" r:id="rId14"/>
    <p:sldId id="273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B3B5"/>
    <a:srgbClr val="153149"/>
    <a:srgbClr val="E0E0E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83117" autoAdjust="0"/>
  </p:normalViewPr>
  <p:slideViewPr>
    <p:cSldViewPr snapToGrid="0">
      <p:cViewPr varScale="1">
        <p:scale>
          <a:sx n="105" d="100"/>
          <a:sy n="105" d="100"/>
        </p:scale>
        <p:origin x="73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50606-DB3F-4B55-8636-2B2CC71A0157}" type="datetimeFigureOut">
              <a:rPr lang="en-AU" smtClean="0"/>
              <a:t>2/04/2025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6B239-E3DE-4DDA-B02F-03ACD56EA2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485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I’ve spent the last 14 years as a GIS consultant at NGIS, working across government and private sectors.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For most of that time, my default toolkit was Enterprise GIS: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Need a map? Fire up ArcGIS Pro.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Need geoprocessing? Use FME or ArcGIS Geoprocessing Services.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Need data storage? Well, that’s </a:t>
            </a:r>
            <a:r>
              <a:rPr lang="en-GB" dirty="0" err="1"/>
              <a:t>ArcSDE</a:t>
            </a:r>
            <a:r>
              <a:rPr lang="en-GB" dirty="0"/>
              <a:t> or enterprise geodatabases.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i="1" dirty="0"/>
              <a:t>This was the world I knew — and it worked great... if you had the licensing.</a:t>
            </a:r>
            <a:endParaRPr lang="en-GB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6B239-E3DE-4DDA-B02F-03ACD56EA20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8979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30A5A-EEA3-6998-B957-6DD937256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226477-E5BB-3075-467D-49D7168BB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9546CC-2312-3CB2-3FD0-85C6CAC34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AU" dirty="0"/>
              <a:t>So that’s what we did, we built an open-source </a:t>
            </a:r>
            <a:r>
              <a:rPr lang="en-AU" dirty="0" err="1"/>
              <a:t>api</a:t>
            </a:r>
            <a:r>
              <a:rPr lang="en-AU" dirty="0"/>
              <a:t> around that </a:t>
            </a:r>
            <a:r>
              <a:rPr lang="en-AU" dirty="0" err="1"/>
              <a:t>geodataframe</a:t>
            </a:r>
            <a:r>
              <a:rPr lang="en-AU" dirty="0"/>
              <a:t> concept</a:t>
            </a:r>
          </a:p>
          <a:p>
            <a:pPr marL="171450" indent="-171450">
              <a:buFontTx/>
              <a:buChar char="-"/>
            </a:pPr>
            <a:endParaRPr lang="en-AU" dirty="0"/>
          </a:p>
          <a:p>
            <a:pPr marL="0" indent="0">
              <a:buFontTx/>
              <a:buNone/>
            </a:pPr>
            <a:r>
              <a:rPr lang="en-AU" dirty="0"/>
              <a:t>And then to make it enterprise ready we set it up with:</a:t>
            </a:r>
          </a:p>
          <a:p>
            <a:pPr marL="171450" indent="-171450">
              <a:buFontTx/>
              <a:buChar char="-"/>
            </a:pPr>
            <a:r>
              <a:rPr lang="en-AU" b="1" dirty="0"/>
              <a:t>Flask</a:t>
            </a:r>
            <a:r>
              <a:rPr lang="en-AU" dirty="0"/>
              <a:t> is a python web server</a:t>
            </a:r>
          </a:p>
          <a:p>
            <a:pPr marL="171450" indent="-171450">
              <a:buFontTx/>
              <a:buChar char="-"/>
            </a:pPr>
            <a:r>
              <a:rPr lang="en-AU" dirty="0"/>
              <a:t>Async processing and multithreaded support</a:t>
            </a:r>
          </a:p>
          <a:p>
            <a:pPr marL="628650" lvl="1" indent="-171450">
              <a:buFontTx/>
              <a:buChar char="-"/>
            </a:pPr>
            <a:r>
              <a:rPr lang="en-AU" dirty="0"/>
              <a:t>Means that if we have a long running process it happens separate to the web server</a:t>
            </a:r>
          </a:p>
          <a:p>
            <a:pPr marL="628650" lvl="1" indent="-171450">
              <a:buFontTx/>
              <a:buChar char="-"/>
            </a:pPr>
            <a:r>
              <a:rPr lang="en-AU" dirty="0"/>
              <a:t>Common to handle large data in GIS</a:t>
            </a:r>
          </a:p>
          <a:p>
            <a:pPr marL="171450" lvl="0" indent="-171450">
              <a:buFontTx/>
              <a:buChar char="-"/>
            </a:pPr>
            <a:r>
              <a:rPr lang="en-AU" dirty="0"/>
              <a:t>Docker container architecture for scalability and ease of deployment</a:t>
            </a:r>
          </a:p>
          <a:p>
            <a:pPr marL="171450" lvl="0" indent="-171450">
              <a:buFontTx/>
              <a:buChar char="-"/>
            </a:pPr>
            <a:r>
              <a:rPr lang="en-AU" dirty="0"/>
              <a:t>And it all works very well for deployment into a cloud host like azure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58A68-AE71-F606-25A6-287B99C43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6B239-E3DE-4DDA-B02F-03ACD56EA20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8115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B0D98-B7C9-439D-5812-C5A681465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1C2FC-02EB-3526-8F14-BA7143449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F47315-6296-5718-45B0-861011EF2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dirty="0" err="1"/>
              <a:t>FastAPI</a:t>
            </a:r>
            <a:r>
              <a:rPr lang="en-AU" dirty="0"/>
              <a:t> is a python web server</a:t>
            </a:r>
          </a:p>
          <a:p>
            <a:pPr marL="171450" indent="-171450">
              <a:buFontTx/>
              <a:buChar char="-"/>
            </a:pPr>
            <a:r>
              <a:rPr lang="en-AU" dirty="0"/>
              <a:t>Async processing and multithreaded support</a:t>
            </a:r>
          </a:p>
          <a:p>
            <a:pPr marL="628650" lvl="1" indent="-171450">
              <a:buFontTx/>
              <a:buChar char="-"/>
            </a:pPr>
            <a:r>
              <a:rPr lang="en-AU" dirty="0"/>
              <a:t>Means that if we have a long running process it happens separate to the web server</a:t>
            </a:r>
          </a:p>
          <a:p>
            <a:pPr marL="628650" lvl="1" indent="-171450">
              <a:buFontTx/>
              <a:buChar char="-"/>
            </a:pPr>
            <a:r>
              <a:rPr lang="en-AU" dirty="0"/>
              <a:t>Common to handle large data in GIS</a:t>
            </a:r>
          </a:p>
          <a:p>
            <a:pPr marL="171450" lvl="0" indent="-171450">
              <a:buFontTx/>
              <a:buChar char="-"/>
            </a:pPr>
            <a:r>
              <a:rPr lang="en-AU" dirty="0"/>
              <a:t>Docker container architecture for scalability and ease of deployment</a:t>
            </a:r>
          </a:p>
          <a:p>
            <a:pPr marL="171450" lvl="0" indent="-171450">
              <a:buFontTx/>
              <a:buChar char="-"/>
            </a:pPr>
            <a:r>
              <a:rPr lang="en-AU" dirty="0"/>
              <a:t>And it all works very well for deployment into a cloud host like azure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58CED-216F-5C2A-E4D5-AC433ED82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6B239-E3DE-4DDA-B02F-03ACD56EA20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1842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DB265-82ED-A861-3615-B29974962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FECD-EDFD-3656-CEDD-CA5B11A48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AEB43D-4D5C-8570-6892-208BF828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dirty="0" err="1"/>
              <a:t>FastAPI</a:t>
            </a:r>
            <a:r>
              <a:rPr lang="en-AU" dirty="0"/>
              <a:t> is a python web server</a:t>
            </a:r>
          </a:p>
          <a:p>
            <a:pPr marL="171450" indent="-171450">
              <a:buFontTx/>
              <a:buChar char="-"/>
            </a:pPr>
            <a:r>
              <a:rPr lang="en-AU" dirty="0"/>
              <a:t>Async processing and multithreaded support</a:t>
            </a:r>
          </a:p>
          <a:p>
            <a:pPr marL="628650" lvl="1" indent="-171450">
              <a:buFontTx/>
              <a:buChar char="-"/>
            </a:pPr>
            <a:r>
              <a:rPr lang="en-AU" dirty="0"/>
              <a:t>Means that if we have a long running process it happens separate to the web server</a:t>
            </a:r>
          </a:p>
          <a:p>
            <a:pPr marL="628650" lvl="1" indent="-171450">
              <a:buFontTx/>
              <a:buChar char="-"/>
            </a:pPr>
            <a:r>
              <a:rPr lang="en-AU" dirty="0"/>
              <a:t>Common to handle large data in GIS</a:t>
            </a:r>
          </a:p>
          <a:p>
            <a:pPr marL="171450" lvl="0" indent="-171450">
              <a:buFontTx/>
              <a:buChar char="-"/>
            </a:pPr>
            <a:r>
              <a:rPr lang="en-AU" dirty="0"/>
              <a:t>Docker container architecture for scalability and ease of deployment</a:t>
            </a:r>
          </a:p>
          <a:p>
            <a:pPr marL="171450" lvl="0" indent="-171450">
              <a:buFontTx/>
              <a:buChar char="-"/>
            </a:pPr>
            <a:r>
              <a:rPr lang="en-AU" dirty="0"/>
              <a:t>And it all works very well for deployment into a cloud host like azure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B8E6C-0FE8-C761-7F91-14DEF7FB1D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6B239-E3DE-4DDA-B02F-03ACD56EA200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5772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48701-BF69-951A-16E3-4875E75AF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CDEC49-969E-D4A1-0F8E-D87276C9B7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776902-2541-3102-DEA3-7376563C8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AU" dirty="0"/>
              <a:t>Is there any interest in an open-source FME server? </a:t>
            </a:r>
          </a:p>
          <a:p>
            <a:pPr marL="171450" indent="-171450">
              <a:buFontTx/>
              <a:buChar char="-"/>
            </a:pPr>
            <a:r>
              <a:rPr lang="en-AU" dirty="0"/>
              <a:t>Modern and scalable architecture</a:t>
            </a:r>
          </a:p>
          <a:p>
            <a:pPr marL="171450" indent="-171450">
              <a:buFontTx/>
              <a:buChar char="-"/>
            </a:pPr>
            <a:r>
              <a:rPr lang="en-AU" dirty="0"/>
              <a:t>Core of our </a:t>
            </a:r>
            <a:r>
              <a:rPr lang="en-AU" dirty="0" err="1"/>
              <a:t>api</a:t>
            </a:r>
            <a:r>
              <a:rPr lang="en-AU" dirty="0"/>
              <a:t> is available open-source already but it would be nice to have a </a:t>
            </a:r>
            <a:r>
              <a:rPr lang="en-AU" dirty="0" err="1"/>
              <a:t>gui</a:t>
            </a:r>
            <a:r>
              <a:rPr lang="en-AU" dirty="0"/>
              <a:t> and management around it that could be used as an alternative to </a:t>
            </a:r>
            <a:r>
              <a:rPr lang="en-AU" dirty="0" err="1"/>
              <a:t>fme</a:t>
            </a:r>
            <a:r>
              <a:rPr lang="en-AU" dirty="0"/>
              <a:t> server </a:t>
            </a:r>
          </a:p>
          <a:p>
            <a:pPr marL="628650" lvl="1" indent="-171450">
              <a:buFontTx/>
              <a:buChar char="-"/>
            </a:pPr>
            <a:r>
              <a:rPr lang="en-AU" dirty="0"/>
              <a:t>Looking for interest before we </a:t>
            </a:r>
            <a:r>
              <a:rPr lang="en-AU"/>
              <a:t>start building anything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78F5C-AB04-B9E2-E883-247C870BFA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6B239-E3DE-4DDA-B02F-03ACD56EA200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987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6B239-E3DE-4DDA-B02F-03ACD56EA200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785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Over the years, I’d occasionally run into clients who didn’t have access to the full enterprise stack — whether it was budget constraints, procurement red tape, or just not wanting to lock themselves into platforms like FME or ArcGIS Enterprise.</a:t>
            </a:r>
          </a:p>
          <a:p>
            <a:endParaRPr lang="en-GB" dirty="0"/>
          </a:p>
          <a:p>
            <a:r>
              <a:rPr lang="en-GB" dirty="0"/>
              <a:t>In those situations, we’d either have to:</a:t>
            </a:r>
          </a:p>
          <a:p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Try solve it manually using shapefiles and spreadsheets, 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Write ad-hoc Python scripts to get the job done.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It wasn’t ideal, but it planted a seed — I started to realise that open source tooling could fill the gap… if I could figure out how to string it all together.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6B239-E3DE-4DDA-B02F-03ACD56EA20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67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CBFEA-A9E9-3A0F-DE09-79FFED4A8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3CABE-0AAD-3D44-FC75-55667FC01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9439C0-59B6-52F2-7AAF-5CC29937C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 did look at python a little deeper and yes there are libraries for really anything you’d like to do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68E42-A0D8-D43D-84BB-D440E9651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6B239-E3DE-4DDA-B02F-03ACD56EA20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264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6E45F-692A-A280-350F-ACA885174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7C83F7-A66E-C1D3-6F37-D3D2AEAB0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D0F53B-7BD4-5D46-0F84-0215101B6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Read a shape file and look at the data inside of it</a:t>
            </a:r>
          </a:p>
          <a:p>
            <a:endParaRPr lang="en-AU" dirty="0"/>
          </a:p>
          <a:p>
            <a:r>
              <a:rPr lang="en-AU" dirty="0"/>
              <a:t>Read </a:t>
            </a:r>
            <a:r>
              <a:rPr lang="en-AU" dirty="0" err="1"/>
              <a:t>geojson</a:t>
            </a:r>
            <a:r>
              <a:rPr lang="en-AU" dirty="0"/>
              <a:t> and write to a shapefile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63ED4-7B76-4806-5933-B0EDAA74A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6B239-E3DE-4DDA-B02F-03ACD56EA20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6878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20EA7-E484-DC3F-889A-CA53F2DF0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F03242-DCA2-8E3A-7283-A5CBB8438B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C9305E-3A58-08C4-2AA4-86104A6AB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Buffering</a:t>
            </a:r>
          </a:p>
          <a:p>
            <a:r>
              <a:rPr lang="en-AU" dirty="0"/>
              <a:t>Intersect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9C899-9BCF-F113-5FC6-3051788F4E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6B239-E3DE-4DDA-B02F-03ACD56EA20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5321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6B132-417C-B3E9-8CC8-CB6501522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488B9-686A-89A1-5997-D37CF37CE9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4BC1D9-4396-5AA5-4F27-74CA2CBC4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Geopandas</a:t>
            </a:r>
            <a:r>
              <a:rPr lang="en-AU" dirty="0"/>
              <a:t> makes it easy</a:t>
            </a:r>
          </a:p>
          <a:p>
            <a:r>
              <a:rPr lang="en-AU" dirty="0"/>
              <a:t>Don’t need </a:t>
            </a:r>
            <a:r>
              <a:rPr lang="en-AU" dirty="0" err="1"/>
              <a:t>ot</a:t>
            </a:r>
            <a:r>
              <a:rPr lang="en-AU" dirty="0"/>
              <a:t> handle individual geometries</a:t>
            </a:r>
          </a:p>
          <a:p>
            <a:endParaRPr lang="en-AU" dirty="0"/>
          </a:p>
          <a:p>
            <a:r>
              <a:rPr lang="en-AU" dirty="0" err="1"/>
              <a:t>Geodataframe</a:t>
            </a:r>
            <a:r>
              <a:rPr lang="en-AU" dirty="0"/>
              <a:t>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5414A-F09A-B2CE-800F-3BF59DE59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6B239-E3DE-4DDA-B02F-03ACD56EA20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9526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25247-F870-292D-DDA4-565DB972B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4C92D7-7D5D-A12F-5764-D91E3655F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C5FC6B-9D5E-1040-2D9E-7A65F43FE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9664C-3995-13EB-2795-808A8CEE39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6B239-E3DE-4DDA-B02F-03ACD56EA20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9950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0A6A1-A8CE-A110-9F76-0F17C2222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421CB9-45BC-9A37-654B-3588180A6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B78114-16F7-3703-590C-BF924793F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Not user-friendly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en-US" sz="1200" dirty="0">
                <a:latin typeface="Arial" panose="020B0604020202020204" pitchFamily="34" charset="0"/>
              </a:rPr>
              <a:t>and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require deep knowledge of python and relevant</a:t>
            </a:r>
            <a:r>
              <a:rPr lang="en-US" altLang="en-US" sz="1200" dirty="0">
                <a:latin typeface="Arial" panose="020B0604020202020204" pitchFamily="34" charset="0"/>
              </a:rPr>
              <a:t> geoprocessing libraries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They’re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hard to reuse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across teams or projects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200" b="1" dirty="0">
                <a:solidFill>
                  <a:srgbClr val="32B3B5"/>
                </a:solidFill>
                <a:latin typeface="Arial" panose="020B0604020202020204" pitchFamily="34" charset="0"/>
              </a:rPr>
              <a:t>Does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n’t scale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easily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Most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devs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outside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geospatial world have never touched 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shp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files or worked with projections 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DBE78-6D8B-2F76-973A-5FB5058BE9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6B239-E3DE-4DDA-B02F-03ACD56EA20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9316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dirty="0"/>
              <a:t>I wanted to make it easy to process spatial data so that anyone could do it</a:t>
            </a:r>
          </a:p>
          <a:p>
            <a:pPr marL="171450" indent="-171450">
              <a:buFontTx/>
              <a:buChar char="-"/>
            </a:pPr>
            <a:endParaRPr lang="en-AU" dirty="0"/>
          </a:p>
          <a:p>
            <a:pPr marL="171450" indent="-171450">
              <a:buFontTx/>
              <a:buChar char="-"/>
            </a:pPr>
            <a:r>
              <a:rPr lang="en-AU" dirty="0"/>
              <a:t>We start by making an API so that we can abstract away all that difficult spatial stuff</a:t>
            </a:r>
          </a:p>
          <a:p>
            <a:pPr marL="628650" lvl="1" indent="-171450">
              <a:buFontTx/>
              <a:buChar char="-"/>
            </a:pPr>
            <a:r>
              <a:rPr lang="en-AU" dirty="0"/>
              <a:t>Enable regular </a:t>
            </a:r>
            <a:r>
              <a:rPr lang="en-AU" dirty="0" err="1"/>
              <a:t>devs</a:t>
            </a:r>
            <a:r>
              <a:rPr lang="en-AU" dirty="0"/>
              <a:t> to build and integrate spatial flows into their apps</a:t>
            </a:r>
          </a:p>
          <a:p>
            <a:pPr marL="628650" lvl="1" indent="-171450">
              <a:buFontTx/>
              <a:buChar char="-"/>
            </a:pPr>
            <a:endParaRPr lang="en-AU" dirty="0"/>
          </a:p>
          <a:p>
            <a:pPr marL="171450" lvl="0" indent="-171450">
              <a:buFontTx/>
              <a:buChar char="-"/>
            </a:pPr>
            <a:r>
              <a:rPr lang="en-AU" dirty="0"/>
              <a:t>We need it to be accessible</a:t>
            </a:r>
          </a:p>
          <a:p>
            <a:pPr marL="628650" lvl="1" indent="-171450">
              <a:buFontTx/>
              <a:buChar char="-"/>
            </a:pPr>
            <a:r>
              <a:rPr lang="en-AU" dirty="0"/>
              <a:t>keep things open-source </a:t>
            </a:r>
          </a:p>
          <a:p>
            <a:pPr marL="628650" lvl="1" indent="-171450">
              <a:buFontTx/>
              <a:buChar char="-"/>
            </a:pPr>
            <a:r>
              <a:rPr lang="en-AU" b="0" dirty="0"/>
              <a:t>Modern</a:t>
            </a:r>
            <a:r>
              <a:rPr lang="en-AU" dirty="0"/>
              <a:t> and </a:t>
            </a:r>
            <a:r>
              <a:rPr lang="en-AU" b="0" dirty="0"/>
              <a:t>scalable</a:t>
            </a:r>
            <a:r>
              <a:rPr lang="en-AU" dirty="0"/>
              <a:t> so that it can be used at an </a:t>
            </a:r>
            <a:r>
              <a:rPr lang="en-AU" b="1" dirty="0"/>
              <a:t>enterprise level </a:t>
            </a:r>
            <a:r>
              <a:rPr lang="en-AU" dirty="0"/>
              <a:t>and not just in a GIS Team silo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6B239-E3DE-4DDA-B02F-03ACD56EA20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175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erial view of a snowy mountain&#10;&#10;Description automatically generated">
            <a:extLst>
              <a:ext uri="{FF2B5EF4-FFF2-40B4-BE49-F238E27FC236}">
                <a16:creationId xmlns:a16="http://schemas.microsoft.com/office/drawing/2014/main" id="{F2CFCDA5-E288-E362-4632-4F53469EC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DD93E45-2278-4FF6-1362-BA81F9A58B61}"/>
              </a:ext>
            </a:extLst>
          </p:cNvPr>
          <p:cNvSpPr/>
          <p:nvPr userDrawn="1"/>
        </p:nvSpPr>
        <p:spPr>
          <a:xfrm>
            <a:off x="0" y="5124450"/>
            <a:ext cx="12192000" cy="1733550"/>
          </a:xfrm>
          <a:prstGeom prst="rect">
            <a:avLst/>
          </a:prstGeom>
          <a:solidFill>
            <a:srgbClr val="153149">
              <a:alpha val="9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51458-73EF-7D18-D9C3-B661A4E961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0842" y="5298081"/>
            <a:ext cx="11391900" cy="976313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/>
              <a:t>Title Text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4929E6-A225-214E-917D-7197D917A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842" y="6317132"/>
            <a:ext cx="11391900" cy="4746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32B3B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pic>
        <p:nvPicPr>
          <p:cNvPr id="5" name="Picture 4" descr="A blue and white text&#10;&#10;AI-generated content may be incorrect.">
            <a:extLst>
              <a:ext uri="{FF2B5EF4-FFF2-40B4-BE49-F238E27FC236}">
                <a16:creationId xmlns:a16="http://schemas.microsoft.com/office/drawing/2014/main" id="{C945768D-F8C7-CBF3-FDF0-20293C7D1A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359" y="168607"/>
            <a:ext cx="2689556" cy="829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185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3D142D-723D-413F-D305-E440A456CAE1}"/>
              </a:ext>
            </a:extLst>
          </p:cNvPr>
          <p:cNvSpPr/>
          <p:nvPr userDrawn="1"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1531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E00838-4DFB-F2D2-DF0D-2AC4B0919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77399" cy="638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92FB8-D327-CAA4-CF39-9D2C402518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E36C8-6C6F-80F4-47CA-9453D1FAD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B36637F-A037-E3AE-4FC5-8369CE4276E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838200" y="1062832"/>
            <a:ext cx="9677398" cy="4746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32B3B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  <a:endParaRPr lang="en-AU" dirty="0"/>
          </a:p>
        </p:txBody>
      </p:sp>
      <p:pic>
        <p:nvPicPr>
          <p:cNvPr id="14" name="Picture 1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2AADFED8-F350-7EE6-CE47-504F9AE88B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31988" y="595367"/>
            <a:ext cx="1620070" cy="4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8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3D142D-723D-413F-D305-E440A456CAE1}"/>
              </a:ext>
            </a:extLst>
          </p:cNvPr>
          <p:cNvSpPr/>
          <p:nvPr userDrawn="1"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1531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E00838-4DFB-F2D2-DF0D-2AC4B0919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77399" cy="638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F1BE40-201F-539F-F0F0-62953B3C1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50244"/>
            <a:ext cx="10490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BE499C0-FDE7-FB12-8C72-E079E4B2A7F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838200" y="1062832"/>
            <a:ext cx="9677398" cy="4746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32B3B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  <a:endParaRPr lang="en-AU" dirty="0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2C1A3CB-5B49-DFDB-A309-036CAD583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31988" y="595367"/>
            <a:ext cx="1620070" cy="4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0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iew of earth from a space station&#10;&#10;Description automatically generated">
            <a:extLst>
              <a:ext uri="{FF2B5EF4-FFF2-40B4-BE49-F238E27FC236}">
                <a16:creationId xmlns:a16="http://schemas.microsoft.com/office/drawing/2014/main" id="{D4057581-81FE-3CC5-E31D-B414B8F28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068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E00838-4DFB-F2D2-DF0D-2AC4B0919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299" y="3429000"/>
            <a:ext cx="9677399" cy="638175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/>
              <a:t>Thank you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421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32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E35E-947F-2C8B-DE22-872E42F14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842" y="5272681"/>
            <a:ext cx="11391900" cy="976313"/>
          </a:xfrm>
        </p:spPr>
        <p:txBody>
          <a:bodyPr/>
          <a:lstStyle/>
          <a:p>
            <a:r>
              <a:rPr lang="en-AU" sz="4800" dirty="0"/>
              <a:t>Python Powered Geoprocessing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537FD8-3D96-F7C6-CD34-95BA8CBF3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842" y="6248994"/>
            <a:ext cx="11391900" cy="474662"/>
          </a:xfrm>
        </p:spPr>
        <p:txBody>
          <a:bodyPr/>
          <a:lstStyle/>
          <a:p>
            <a:r>
              <a:rPr lang="en-AU" dirty="0"/>
              <a:t>My Journey to </a:t>
            </a:r>
            <a:r>
              <a:rPr lang="en-AU" dirty="0" err="1"/>
              <a:t>Geoflip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3720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tools on a blue background&#10;&#10;AI-generated content may be incorrect.">
            <a:extLst>
              <a:ext uri="{FF2B5EF4-FFF2-40B4-BE49-F238E27FC236}">
                <a16:creationId xmlns:a16="http://schemas.microsoft.com/office/drawing/2014/main" id="{F4D4E503-36FA-3483-788F-B595F1F5C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4" t="6523" b="903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0917B6-F903-5FC2-1B98-679420CCE4C4}"/>
              </a:ext>
            </a:extLst>
          </p:cNvPr>
          <p:cNvSpPr/>
          <p:nvPr/>
        </p:nvSpPr>
        <p:spPr>
          <a:xfrm>
            <a:off x="0" y="1893744"/>
            <a:ext cx="12192001" cy="1620981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58848-F12B-06C1-B971-C440D4445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" y="2179493"/>
            <a:ext cx="11217104" cy="638175"/>
          </a:xfrm>
        </p:spPr>
        <p:txBody>
          <a:bodyPr/>
          <a:lstStyle/>
          <a:p>
            <a:r>
              <a:rPr lang="en-GB" dirty="0"/>
              <a:t>“The tooling’s solid — how do we make it </a:t>
            </a:r>
            <a:r>
              <a:rPr lang="en-GB" dirty="0">
                <a:solidFill>
                  <a:srgbClr val="32B3B5"/>
                </a:solidFill>
              </a:rPr>
              <a:t>accessible, scalable </a:t>
            </a:r>
            <a:r>
              <a:rPr lang="en-GB" dirty="0"/>
              <a:t>and</a:t>
            </a:r>
            <a:r>
              <a:rPr lang="en-GB" dirty="0">
                <a:solidFill>
                  <a:srgbClr val="32B3B5"/>
                </a:solidFill>
              </a:rPr>
              <a:t> reusable </a:t>
            </a:r>
            <a:r>
              <a:rPr lang="en-GB" dirty="0"/>
              <a:t>for </a:t>
            </a:r>
            <a:r>
              <a:rPr lang="en-GB" b="1" dirty="0">
                <a:solidFill>
                  <a:srgbClr val="00B0F0"/>
                </a:solidFill>
              </a:rPr>
              <a:t>everyone</a:t>
            </a:r>
            <a:r>
              <a:rPr lang="en-GB" dirty="0"/>
              <a:t>”</a:t>
            </a: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73948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D648D-7612-39D4-C522-819D18221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A1D7-1F31-8D6C-B62B-775EE9FEB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Making it scalable and accessible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8C3BE-D0AC-A2F8-53C4-3BA281304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92392"/>
            <a:ext cx="10677211" cy="85287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153149"/>
                </a:solidFill>
              </a:rPr>
              <a:t>Wrapping python-based geoprocessing workflows in a web API</a:t>
            </a:r>
            <a:endParaRPr lang="en-AU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51ECF33-12EB-E5B6-2A2C-1AB0252A0B66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AU" dirty="0"/>
              <a:t>Building an API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C58E157-4C7B-742E-BE18-92BA5A861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2526586"/>
            <a:ext cx="6638925" cy="344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Making it enterprise compatible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Flask/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FastAPI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create the API interface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b="1" dirty="0" err="1">
                <a:latin typeface="Arial" panose="020B0604020202020204" pitchFamily="34" charset="0"/>
              </a:rPr>
              <a:t>Gunicorn</a:t>
            </a:r>
            <a:r>
              <a:rPr lang="en-US" altLang="en-US" sz="2400" dirty="0">
                <a:latin typeface="Arial" panose="020B0604020202020204" pitchFamily="34" charset="0"/>
              </a:rPr>
              <a:t> + </a:t>
            </a:r>
            <a:r>
              <a:rPr lang="en-US" altLang="en-US" sz="2400" b="1" dirty="0">
                <a:latin typeface="Arial" panose="020B0604020202020204" pitchFamily="34" charset="0"/>
              </a:rPr>
              <a:t>Celery</a:t>
            </a:r>
            <a:r>
              <a:rPr lang="en-US" altLang="en-US" sz="2400" dirty="0">
                <a:latin typeface="Arial" panose="020B0604020202020204" pitchFamily="34" charset="0"/>
              </a:rPr>
              <a:t> + </a:t>
            </a:r>
            <a:r>
              <a:rPr lang="en-US" altLang="en-US" sz="2400" b="1" dirty="0">
                <a:latin typeface="Arial" panose="020B0604020202020204" pitchFamily="34" charset="0"/>
              </a:rPr>
              <a:t>Redis</a:t>
            </a:r>
            <a:r>
              <a:rPr lang="en-US" altLang="en-US" sz="2400" dirty="0">
                <a:latin typeface="Arial" panose="020B0604020202020204" pitchFamily="34" charset="0"/>
              </a:rPr>
              <a:t> for multithreaded, async task processing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Docker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making it easy for you to deploy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Cloud services (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Azure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altLang="en-US" sz="2400" dirty="0">
                <a:latin typeface="Arial" panose="020B0604020202020204" pitchFamily="34" charset="0"/>
              </a:rPr>
              <a:t>for auto scaling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32FD6-55D2-0FDA-5DB4-ADD84B4C7F28}"/>
              </a:ext>
            </a:extLst>
          </p:cNvPr>
          <p:cNvSpPr txBox="1"/>
          <p:nvPr/>
        </p:nvSpPr>
        <p:spPr>
          <a:xfrm>
            <a:off x="4043362" y="6401465"/>
            <a:ext cx="6105524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solidFill>
                  <a:srgbClr val="32B3B5"/>
                </a:solidFill>
                <a:latin typeface="Arial" panose="020B0604020202020204" pitchFamily="34" charset="0"/>
              </a:rPr>
              <a:t>a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ll available open-source – (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url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 at the end)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8ED9B-B46F-D0C7-23BB-27F1391A0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8021">
            <a:off x="7577441" y="3071613"/>
            <a:ext cx="4147725" cy="2737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8423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84FFC-DDD9-F649-1548-9DCF11C36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D649D-A799-E94C-452A-7F2FBEBD2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Architecture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A78512-C278-8BCC-A6B6-8639B197879B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AU" dirty="0"/>
              <a:t>Who doesn’t love a good diagram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A2F2E-D274-345B-FE21-C720D6BAF079}"/>
              </a:ext>
            </a:extLst>
          </p:cNvPr>
          <p:cNvSpPr txBox="1"/>
          <p:nvPr/>
        </p:nvSpPr>
        <p:spPr>
          <a:xfrm>
            <a:off x="3991302" y="6401465"/>
            <a:ext cx="6105524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solidFill>
                  <a:srgbClr val="32B3B5"/>
                </a:solidFill>
                <a:latin typeface="Arial" panose="020B0604020202020204" pitchFamily="34" charset="0"/>
              </a:rPr>
              <a:t>a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ll available open-source – (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url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 at the end)</a:t>
            </a:r>
          </a:p>
        </p:txBody>
      </p:sp>
      <p:pic>
        <p:nvPicPr>
          <p:cNvPr id="5" name="Picture 4" descr="A diagram of a computer&#10;&#10;AI-generated content may be incorrect.">
            <a:extLst>
              <a:ext uri="{FF2B5EF4-FFF2-40B4-BE49-F238E27FC236}">
                <a16:creationId xmlns:a16="http://schemas.microsoft.com/office/drawing/2014/main" id="{537186E9-9568-E3DA-DD70-998180588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15" y="1676732"/>
            <a:ext cx="12001500" cy="4953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7971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152CE-BD4C-8926-9937-06EDA3807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71924-7C0C-B8D5-FE90-DBF1EDC5F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Putting a face on it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40C5F92-8AD2-BF83-2202-2BF0B741801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AU" dirty="0" err="1"/>
              <a:t>Geoflip</a:t>
            </a:r>
            <a:r>
              <a:rPr lang="en-AU" dirty="0"/>
              <a:t> user friendly front-end</a:t>
            </a:r>
          </a:p>
        </p:txBody>
      </p:sp>
      <p:pic>
        <p:nvPicPr>
          <p:cNvPr id="7" name="Workspace_Transform_1">
            <a:hlinkClick r:id="" action="ppaction://media"/>
            <a:extLst>
              <a:ext uri="{FF2B5EF4-FFF2-40B4-BE49-F238E27FC236}">
                <a16:creationId xmlns:a16="http://schemas.microsoft.com/office/drawing/2014/main" id="{AD56A4BB-C235-217E-78E1-FBED092340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6817" y="1699180"/>
            <a:ext cx="7215183" cy="515882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D084ED88-A0BD-3E16-D803-01B9776AC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7" y="2514902"/>
            <a:ext cx="4200526" cy="307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800" b="1" dirty="0">
                <a:solidFill>
                  <a:srgbClr val="32B3B5"/>
                </a:solidFill>
                <a:latin typeface="Arial" panose="020B0604020202020204" pitchFamily="34" charset="0"/>
              </a:rPr>
              <a:t>Making it easy to use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32B3B5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React 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web application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b="1" dirty="0">
                <a:latin typeface="Arial" panose="020B0604020202020204" pitchFamily="34" charset="0"/>
              </a:rPr>
              <a:t>Upload</a:t>
            </a:r>
            <a:r>
              <a:rPr lang="en-US" altLang="en-US" sz="2000" dirty="0">
                <a:latin typeface="Arial" panose="020B0604020202020204" pitchFamily="34" charset="0"/>
              </a:rPr>
              <a:t> &gt; </a:t>
            </a:r>
            <a:r>
              <a:rPr lang="en-US" altLang="en-US" sz="2000" b="1" dirty="0">
                <a:latin typeface="Arial" panose="020B0604020202020204" pitchFamily="34" charset="0"/>
              </a:rPr>
              <a:t>Transform</a:t>
            </a:r>
            <a:r>
              <a:rPr lang="en-US" altLang="en-US" sz="2000" dirty="0">
                <a:latin typeface="Arial" panose="020B0604020202020204" pitchFamily="34" charset="0"/>
              </a:rPr>
              <a:t> &gt; </a:t>
            </a:r>
            <a:r>
              <a:rPr lang="en-US" altLang="en-US" sz="2000" b="1" dirty="0">
                <a:latin typeface="Arial" panose="020B0604020202020204" pitchFamily="34" charset="0"/>
              </a:rPr>
              <a:t>Output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All powered by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open-source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python libraries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B8844-76E4-69A0-D373-7AB1D8D9F05A}"/>
              </a:ext>
            </a:extLst>
          </p:cNvPr>
          <p:cNvSpPr txBox="1"/>
          <p:nvPr/>
        </p:nvSpPr>
        <p:spPr>
          <a:xfrm>
            <a:off x="233362" y="6401465"/>
            <a:ext cx="6105524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 err="1">
                <a:solidFill>
                  <a:srgbClr val="32B3B5"/>
                </a:solidFill>
                <a:latin typeface="Arial" panose="020B0604020202020204" pitchFamily="34" charset="0"/>
              </a:rPr>
              <a:t>a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pi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 available open-source – (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url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 at the end)</a:t>
            </a:r>
          </a:p>
        </p:txBody>
      </p:sp>
    </p:spTree>
    <p:extLst>
      <p:ext uri="{BB962C8B-B14F-4D97-AF65-F5344CB8AC3E}">
        <p14:creationId xmlns:p14="http://schemas.microsoft.com/office/powerpoint/2010/main" val="288145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0A985-F386-58D7-2E2C-462B01015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A969E-8241-F4E2-36B6-A7D7BC38A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Learnings and Next Steps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3EB924A-E580-67FF-CD7D-271CD28EECB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AU" dirty="0"/>
              <a:t>Where do we go from here?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DB42610-84D3-F15E-494E-4949347F5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881259"/>
            <a:ext cx="8058149" cy="345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800" b="1" dirty="0">
                <a:solidFill>
                  <a:srgbClr val="32B3B5"/>
                </a:solidFill>
                <a:latin typeface="Arial" panose="020B0604020202020204" pitchFamily="34" charset="0"/>
              </a:rPr>
              <a:t>What I’ve learned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32B3B5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Open-source tools can absolutely match enterprise capability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barrier isn’t functionality — it’s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accessibility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 understanding of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GIS fundamentals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 standardised processing model (</a:t>
            </a:r>
            <a:r>
              <a:rPr lang="en-AU" sz="2000" dirty="0" err="1">
                <a:latin typeface="Arial" panose="020B0604020202020204" pitchFamily="34" charset="0"/>
                <a:cs typeface="Arial" panose="020B0604020202020204" pitchFamily="34" charset="0"/>
              </a:rPr>
              <a:t>GeoDataFrame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) simplifies transformation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It’s still really difficult to explain what GIS is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A105A-64E6-6C64-555A-89C7000C3845}"/>
              </a:ext>
            </a:extLst>
          </p:cNvPr>
          <p:cNvSpPr txBox="1"/>
          <p:nvPr/>
        </p:nvSpPr>
        <p:spPr>
          <a:xfrm>
            <a:off x="838200" y="5332909"/>
            <a:ext cx="9077325" cy="1050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400" b="1" dirty="0">
                <a:solidFill>
                  <a:srgbClr val="32B3B5"/>
                </a:solidFill>
                <a:latin typeface="Arial" panose="020B0604020202020204" pitchFamily="34" charset="0"/>
              </a:rPr>
              <a:t>As for next steps.. 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000" dirty="0">
                <a:solidFill>
                  <a:srgbClr val="153149"/>
                </a:solidFill>
                <a:latin typeface="Arial" panose="020B0604020202020204" pitchFamily="34" charset="0"/>
              </a:rPr>
              <a:t>Open-source our UI + Open-source FME server anyone?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rgbClr val="15314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 descr="A globe and a graduation cap on top of a book&#10;&#10;AI-generated content may be incorrect.">
            <a:extLst>
              <a:ext uri="{FF2B5EF4-FFF2-40B4-BE49-F238E27FC236}">
                <a16:creationId xmlns:a16="http://schemas.microsoft.com/office/drawing/2014/main" id="{83AF1083-21E1-2581-E19F-8D536455A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15327" r="59199" b="10136"/>
          <a:stretch/>
        </p:blipFill>
        <p:spPr>
          <a:xfrm>
            <a:off x="8718551" y="1697830"/>
            <a:ext cx="3473450" cy="516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aerial view of a snowy mountain&#10;&#10;AI-generated content may be incorrect.">
            <a:extLst>
              <a:ext uri="{FF2B5EF4-FFF2-40B4-BE49-F238E27FC236}">
                <a16:creationId xmlns:a16="http://schemas.microsoft.com/office/drawing/2014/main" id="{B9A5DB20-7191-57B9-3310-1B783C009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 t="30111" b="21101"/>
          <a:stretch/>
        </p:blipFill>
        <p:spPr>
          <a:xfrm>
            <a:off x="-5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7B8FF1-C4D4-8B9B-DC47-8E7F8E4789AA}"/>
              </a:ext>
            </a:extLst>
          </p:cNvPr>
          <p:cNvSpPr/>
          <p:nvPr/>
        </p:nvSpPr>
        <p:spPr>
          <a:xfrm>
            <a:off x="-18" y="1224555"/>
            <a:ext cx="12192009" cy="4408887"/>
          </a:xfrm>
          <a:prstGeom prst="rect">
            <a:avLst/>
          </a:prstGeom>
          <a:solidFill>
            <a:srgbClr val="00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rgbClr val="32B3B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781EE3-D05F-31A6-3764-F339EC17A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293" y="1366979"/>
            <a:ext cx="9677399" cy="638175"/>
          </a:xfrm>
        </p:spPr>
        <p:txBody>
          <a:bodyPr/>
          <a:lstStyle/>
          <a:p>
            <a:r>
              <a:rPr lang="en-AU" b="1" dirty="0">
                <a:solidFill>
                  <a:srgbClr val="32B3B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F712F5-C402-D265-2EF4-05B9B00E021F}"/>
              </a:ext>
            </a:extLst>
          </p:cNvPr>
          <p:cNvSpPr txBox="1">
            <a:spLocks/>
          </p:cNvSpPr>
          <p:nvPr/>
        </p:nvSpPr>
        <p:spPr>
          <a:xfrm>
            <a:off x="1257298" y="3428999"/>
            <a:ext cx="9677399" cy="6381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endParaRPr lang="en-A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A41D58-335A-C4EF-FAE8-4B22F3FE61CC}"/>
              </a:ext>
            </a:extLst>
          </p:cNvPr>
          <p:cNvSpPr txBox="1">
            <a:spLocks/>
          </p:cNvSpPr>
          <p:nvPr/>
        </p:nvSpPr>
        <p:spPr>
          <a:xfrm>
            <a:off x="1257293" y="2044127"/>
            <a:ext cx="9677399" cy="6381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ctr"/>
            <a:r>
              <a:rPr lang="en-AU" sz="3200" dirty="0"/>
              <a:t>https://github.com/intelligis-io/geoflip-open</a:t>
            </a:r>
          </a:p>
        </p:txBody>
      </p:sp>
      <p:pic>
        <p:nvPicPr>
          <p:cNvPr id="13" name="Picture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9906F22-02A0-205F-31CD-F303CE6D1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50" y="2755156"/>
            <a:ext cx="2134671" cy="21346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374AEE2-2993-1FAB-6A9B-D6F9FDE9685A}"/>
              </a:ext>
            </a:extLst>
          </p:cNvPr>
          <p:cNvSpPr txBox="1">
            <a:spLocks/>
          </p:cNvSpPr>
          <p:nvPr/>
        </p:nvSpPr>
        <p:spPr>
          <a:xfrm>
            <a:off x="1257293" y="5082117"/>
            <a:ext cx="9677399" cy="41922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ctr"/>
            <a:r>
              <a:rPr lang="en-AU" sz="2400" dirty="0">
                <a:solidFill>
                  <a:srgbClr val="E0E0E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nicholas.chai@outlook.com</a:t>
            </a:r>
          </a:p>
        </p:txBody>
      </p:sp>
    </p:spTree>
    <p:extLst>
      <p:ext uri="{BB962C8B-B14F-4D97-AF65-F5344CB8AC3E}">
        <p14:creationId xmlns:p14="http://schemas.microsoft.com/office/powerpoint/2010/main" val="3738202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BE3F-00DB-DA32-AF4C-633FDA7A3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Setting the Scene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FE7C8-323B-1EBA-F264-BA05CE3D1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92819"/>
            <a:ext cx="7190433" cy="4351338"/>
          </a:xfrm>
        </p:spPr>
        <p:txBody>
          <a:bodyPr/>
          <a:lstStyle/>
          <a:p>
            <a:pPr marL="0" indent="0">
              <a:buNone/>
            </a:pPr>
            <a:r>
              <a:rPr lang="en-AU" b="1" dirty="0">
                <a:solidFill>
                  <a:srgbClr val="153149"/>
                </a:solidFill>
              </a:rPr>
              <a:t>14 years as a GIS professional</a:t>
            </a:r>
          </a:p>
          <a:p>
            <a:pPr lvl="1"/>
            <a:r>
              <a:rPr lang="en-AU" dirty="0"/>
              <a:t>Government Agencies</a:t>
            </a:r>
          </a:p>
          <a:p>
            <a:pPr lvl="1"/>
            <a:r>
              <a:rPr lang="en-AU" dirty="0"/>
              <a:t>Private Sectors </a:t>
            </a:r>
            <a:br>
              <a:rPr lang="en-AU" dirty="0"/>
            </a:br>
            <a:endParaRPr lang="en-AU" dirty="0"/>
          </a:p>
          <a:p>
            <a:pPr marL="0" indent="0">
              <a:buNone/>
            </a:pPr>
            <a:r>
              <a:rPr lang="en-AU" b="1" dirty="0">
                <a:solidFill>
                  <a:srgbClr val="153149"/>
                </a:solidFill>
              </a:rPr>
              <a:t>My main toolkit</a:t>
            </a:r>
          </a:p>
          <a:p>
            <a:pPr lvl="1"/>
            <a:r>
              <a:rPr lang="en-AU" dirty="0"/>
              <a:t>Need a map? ArcGIS Pro/Map</a:t>
            </a:r>
          </a:p>
          <a:p>
            <a:pPr lvl="1"/>
            <a:r>
              <a:rPr lang="en-AU" dirty="0"/>
              <a:t>Geoprocessing?</a:t>
            </a:r>
            <a:r>
              <a:rPr lang="en-AU" b="1" dirty="0"/>
              <a:t> </a:t>
            </a:r>
            <a:r>
              <a:rPr lang="en-AU" dirty="0"/>
              <a:t>FME/ArcGIS</a:t>
            </a:r>
          </a:p>
          <a:p>
            <a:pPr lvl="1"/>
            <a:r>
              <a:rPr lang="en-AU" dirty="0"/>
              <a:t>Storage? Well that’s </a:t>
            </a:r>
            <a:r>
              <a:rPr lang="en-AU" dirty="0" err="1"/>
              <a:t>ArcSDE</a:t>
            </a:r>
            <a:br>
              <a:rPr lang="en-AU" b="1" dirty="0"/>
            </a:br>
            <a:endParaRPr lang="en-AU" b="1" dirty="0"/>
          </a:p>
          <a:p>
            <a:pPr marL="0" indent="0">
              <a:buNone/>
            </a:pPr>
            <a:r>
              <a:rPr lang="en-AU" b="1" dirty="0">
                <a:solidFill>
                  <a:srgbClr val="153149"/>
                </a:solidFill>
              </a:rPr>
              <a:t>Python?</a:t>
            </a:r>
          </a:p>
          <a:p>
            <a:pPr lvl="1"/>
            <a:r>
              <a:rPr lang="en-AU" dirty="0"/>
              <a:t>Mostly </a:t>
            </a:r>
            <a:r>
              <a:rPr lang="en-AU" b="1" dirty="0" err="1">
                <a:solidFill>
                  <a:srgbClr val="32B3B5"/>
                </a:solidFill>
              </a:rPr>
              <a:t>arcpy</a:t>
            </a:r>
            <a:r>
              <a:rPr lang="en-AU" dirty="0"/>
              <a:t> and FME </a:t>
            </a:r>
            <a:r>
              <a:rPr lang="en-AU" b="1" dirty="0" err="1">
                <a:solidFill>
                  <a:srgbClr val="32B3B5"/>
                </a:solidFill>
              </a:rPr>
              <a:t>PythonCaller</a:t>
            </a:r>
            <a:endParaRPr lang="en-AU" b="1" dirty="0">
              <a:solidFill>
                <a:srgbClr val="32B3B5"/>
              </a:solidFill>
            </a:endParaRPr>
          </a:p>
          <a:p>
            <a:pPr marL="457200" lvl="1" indent="0">
              <a:buNone/>
            </a:pPr>
            <a:endParaRPr lang="en-AU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F52BB94-0DC3-4CA7-AFE7-61DC772A7807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AU" dirty="0"/>
              <a:t>My Enterprise Roots</a:t>
            </a:r>
          </a:p>
        </p:txBody>
      </p:sp>
      <p:pic>
        <p:nvPicPr>
          <p:cNvPr id="10" name="Picture 9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F41EB9E2-62A4-40F9-604A-532951204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68" y="1992819"/>
            <a:ext cx="3539582" cy="4422829"/>
          </a:xfrm>
          <a:prstGeom prst="rect">
            <a:avLst/>
          </a:prstGeom>
        </p:spPr>
      </p:pic>
      <p:pic>
        <p:nvPicPr>
          <p:cNvPr id="12290" name="Picture 2" descr="FME - DataBuilders">
            <a:extLst>
              <a:ext uri="{FF2B5EF4-FFF2-40B4-BE49-F238E27FC236}">
                <a16:creationId xmlns:a16="http://schemas.microsoft.com/office/drawing/2014/main" id="{ECBD3E43-27C0-798A-DA66-DF823DF4F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27924" r="15703" b="28222"/>
          <a:stretch/>
        </p:blipFill>
        <p:spPr bwMode="auto">
          <a:xfrm rot="19832022">
            <a:off x="7521061" y="2044016"/>
            <a:ext cx="1308183" cy="4646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rcGIS Developer | Esri Australia">
            <a:extLst>
              <a:ext uri="{FF2B5EF4-FFF2-40B4-BE49-F238E27FC236}">
                <a16:creationId xmlns:a16="http://schemas.microsoft.com/office/drawing/2014/main" id="{63F389F6-5FE6-CEF0-2413-012F0859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535">
            <a:off x="7295180" y="5119934"/>
            <a:ext cx="847576" cy="84757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kyline Software Systems | LinkedIn">
            <a:extLst>
              <a:ext uri="{FF2B5EF4-FFF2-40B4-BE49-F238E27FC236}">
                <a16:creationId xmlns:a16="http://schemas.microsoft.com/office/drawing/2014/main" id="{4A987D1A-C962-2187-438E-FA6EAF2D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5008">
            <a:off x="10694799" y="3296148"/>
            <a:ext cx="674811" cy="67481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Python - Social media &amp; Logos Icons">
            <a:extLst>
              <a:ext uri="{FF2B5EF4-FFF2-40B4-BE49-F238E27FC236}">
                <a16:creationId xmlns:a16="http://schemas.microsoft.com/office/drawing/2014/main" id="{9064B6A8-F5EA-1E34-C406-6E7AF13A3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866">
            <a:off x="10232240" y="5834232"/>
            <a:ext cx="892010" cy="8920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848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E5F37-8DFA-254D-FB70-C6DE16441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When licensing wasn’t an 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39ED9-0997-506D-D1D9-59AEE18CB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96101" y="2210932"/>
            <a:ext cx="4972049" cy="4351338"/>
          </a:xfrm>
        </p:spPr>
        <p:txBody>
          <a:bodyPr/>
          <a:lstStyle/>
          <a:p>
            <a:pPr marL="0" indent="0">
              <a:buNone/>
            </a:pPr>
            <a:r>
              <a:rPr lang="en-AU" b="1" dirty="0">
                <a:solidFill>
                  <a:srgbClr val="153149"/>
                </a:solidFill>
              </a:rPr>
              <a:t>Manual QGIS Workflows</a:t>
            </a:r>
          </a:p>
          <a:p>
            <a:pPr lvl="1"/>
            <a:r>
              <a:rPr lang="en-AU" dirty="0"/>
              <a:t>Solve desktop issues using manual QGIS workflows</a:t>
            </a:r>
          </a:p>
          <a:p>
            <a:pPr lvl="1"/>
            <a:endParaRPr lang="en-AU" dirty="0"/>
          </a:p>
          <a:p>
            <a:pPr marL="0" indent="0">
              <a:buNone/>
            </a:pPr>
            <a:r>
              <a:rPr lang="en-AU" b="1" dirty="0">
                <a:solidFill>
                  <a:srgbClr val="153149"/>
                </a:solidFill>
              </a:rPr>
              <a:t>Ad-hoc python scripts</a:t>
            </a:r>
          </a:p>
          <a:p>
            <a:pPr lvl="1"/>
            <a:r>
              <a:rPr lang="en-AU" dirty="0"/>
              <a:t>Difficult/Expensive to maintain</a:t>
            </a:r>
          </a:p>
          <a:p>
            <a:pPr marL="457200" lvl="1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b="1" dirty="0">
                <a:solidFill>
                  <a:srgbClr val="153149"/>
                </a:solidFill>
              </a:rPr>
              <a:t>Once off data packages </a:t>
            </a:r>
          </a:p>
          <a:p>
            <a:pPr lvl="1"/>
            <a:r>
              <a:rPr lang="en-AU" dirty="0"/>
              <a:t>Using NGIS licensing</a:t>
            </a:r>
          </a:p>
          <a:p>
            <a:pPr lvl="1"/>
            <a:r>
              <a:rPr lang="en-AU" dirty="0"/>
              <a:t>Ongoing consulting costs</a:t>
            </a:r>
          </a:p>
          <a:p>
            <a:pPr lvl="1"/>
            <a:endParaRPr lang="en-AU" dirty="0"/>
          </a:p>
          <a:p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D0BDA79-0FC0-5593-88C2-74E5AD113F3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AU" dirty="0"/>
              <a:t>Doing without traditional enterprise tech</a:t>
            </a:r>
          </a:p>
        </p:txBody>
      </p:sp>
      <p:pic>
        <p:nvPicPr>
          <p:cNvPr id="6" name="Picture 5" descr="A person working on a computer&#10;&#10;AI-generated content may be incorrect.">
            <a:extLst>
              <a:ext uri="{FF2B5EF4-FFF2-40B4-BE49-F238E27FC236}">
                <a16:creationId xmlns:a16="http://schemas.microsoft.com/office/drawing/2014/main" id="{FEF4D477-6323-B748-753B-83F1068AB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0"/>
          <a:stretch/>
        </p:blipFill>
        <p:spPr>
          <a:xfrm>
            <a:off x="0" y="1695449"/>
            <a:ext cx="6143625" cy="516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2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C8AD4-5B08-4C07-E249-1955F2F02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AA7CE-C1A0-0F87-A5CB-41CCA16A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Python Has Everything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FFCF4-3D00-D518-4A88-D023CA2E2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77623"/>
            <a:ext cx="5495925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153149"/>
                </a:solidFill>
              </a:rPr>
              <a:t>Python Based Geoprocessing Libraries:</a:t>
            </a:r>
            <a:br>
              <a:rPr lang="en-GB" b="1" dirty="0"/>
            </a:br>
            <a:endParaRPr lang="en-GB" sz="2400" dirty="0"/>
          </a:p>
          <a:p>
            <a:r>
              <a:rPr lang="en-GB" sz="2400" b="1" dirty="0">
                <a:solidFill>
                  <a:srgbClr val="32B3B5"/>
                </a:solidFill>
              </a:rPr>
              <a:t>Fiona</a:t>
            </a:r>
            <a:r>
              <a:rPr lang="en-GB" sz="2400" dirty="0"/>
              <a:t> – reading/writing spatial data (thanks GDAL!)</a:t>
            </a:r>
            <a:br>
              <a:rPr lang="en-GB" sz="2400" dirty="0"/>
            </a:br>
            <a:endParaRPr lang="en-GB" sz="2400" dirty="0"/>
          </a:p>
          <a:p>
            <a:r>
              <a:rPr lang="en-GB" sz="2400" b="1" dirty="0">
                <a:solidFill>
                  <a:srgbClr val="32B3B5"/>
                </a:solidFill>
              </a:rPr>
              <a:t>Shapely</a:t>
            </a:r>
            <a:r>
              <a:rPr lang="en-GB" sz="2400" dirty="0"/>
              <a:t> – all the geometry processing and spatial operations</a:t>
            </a:r>
          </a:p>
          <a:p>
            <a:endParaRPr lang="en-GB" sz="2400" dirty="0"/>
          </a:p>
          <a:p>
            <a:r>
              <a:rPr lang="en-GB" sz="2400" b="1" dirty="0" err="1">
                <a:solidFill>
                  <a:srgbClr val="32B3B5"/>
                </a:solidFill>
              </a:rPr>
              <a:t>GeoPandas</a:t>
            </a:r>
            <a:r>
              <a:rPr lang="en-GB" sz="2400" dirty="0"/>
              <a:t> – the glue that brings it all together with </a:t>
            </a:r>
            <a:r>
              <a:rPr lang="en-GB" sz="2400" dirty="0" err="1"/>
              <a:t>geodataframes</a:t>
            </a:r>
            <a:endParaRPr lang="en-GB" sz="2400" dirty="0"/>
          </a:p>
          <a:p>
            <a:pPr lvl="1"/>
            <a:endParaRPr lang="en-GB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5AC433D-8EF7-6F2B-7BEB-3D8293F3ED06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AU" dirty="0"/>
              <a:t>Theres a library for that!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EA120BF-F400-5687-A775-99756CC6E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 b="25375"/>
          <a:stretch/>
        </p:blipFill>
        <p:spPr>
          <a:xfrm>
            <a:off x="7066458" y="695324"/>
            <a:ext cx="5125542" cy="61626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893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15141-66E1-D3AD-91B8-1DFCD3AB9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BA306-C2F0-9759-8DFB-E9C2DA5D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Fiona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A74682C-ECD5-52E7-C01A-5B04F4202B9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AU" dirty="0"/>
              <a:t>A wrapper for GDA/OGR – Read/Write Spatial 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FB627-27F4-116A-EDAA-07B0F035C6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692"/>
          <a:stretch/>
        </p:blipFill>
        <p:spPr>
          <a:xfrm>
            <a:off x="7009373" y="2077266"/>
            <a:ext cx="5070231" cy="4037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C9B39-29B5-E06D-DCDC-3C186584C8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170"/>
          <a:stretch/>
        </p:blipFill>
        <p:spPr>
          <a:xfrm>
            <a:off x="112396" y="2077265"/>
            <a:ext cx="6783704" cy="373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09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A97A1-5339-D9BD-9423-A1AEADAA6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E3B4B-8D88-1308-625A-CB686B348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Shapely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2E3EB3C-4D3A-5346-A0D2-35716A7D673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AU" dirty="0"/>
              <a:t>Spatial transformations (buffer, union, intersect/clip)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E0E4B7-2978-6547-DD74-35CE34BB8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91" y="2378805"/>
            <a:ext cx="4809357" cy="2717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C68EDE-37EB-AA44-0E8E-FB8B4D7FD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910" y="2378805"/>
            <a:ext cx="6892939" cy="32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82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80FE2-37C5-AC97-665D-6284A9F5F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9FD72-4C20-D36B-C3A1-203519029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Geopandas</a:t>
            </a:r>
            <a:endParaRPr lang="en-AU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C83DE54-C9E5-FEC0-E29F-01AA438F23E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AU" dirty="0"/>
              <a:t>Bringing it all together with </a:t>
            </a:r>
            <a:r>
              <a:rPr lang="en-AU" dirty="0" err="1"/>
              <a:t>geodataframes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F31D4-0A2F-F222-CA3F-A62D2400EAC8}"/>
              </a:ext>
            </a:extLst>
          </p:cNvPr>
          <p:cNvSpPr txBox="1"/>
          <p:nvPr/>
        </p:nvSpPr>
        <p:spPr>
          <a:xfrm>
            <a:off x="771524" y="1771043"/>
            <a:ext cx="8705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153149"/>
                </a:solidFill>
              </a:rPr>
              <a:t>Pandas </a:t>
            </a:r>
            <a:r>
              <a:rPr lang="en-GB" sz="2400" b="1" dirty="0" err="1">
                <a:solidFill>
                  <a:srgbClr val="153149"/>
                </a:solidFill>
              </a:rPr>
              <a:t>DataFrame</a:t>
            </a:r>
            <a:r>
              <a:rPr lang="en-GB" sz="2400" b="1" dirty="0">
                <a:solidFill>
                  <a:srgbClr val="153149"/>
                </a:solidFill>
              </a:rPr>
              <a:t> + Geometry column + Spatial awareness</a:t>
            </a:r>
            <a:endParaRPr lang="en-AU" sz="2400" b="1" dirty="0">
              <a:solidFill>
                <a:srgbClr val="15314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564CF-48F1-0CD4-C857-35EC4573A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05237"/>
            <a:ext cx="5218343" cy="4333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D336B8-4324-B599-D493-3DD3502E3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058" y="2305237"/>
            <a:ext cx="5748017" cy="2167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52F8B-8FE8-A5D1-4EEE-88AD5434C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058" y="4777085"/>
            <a:ext cx="5708941" cy="68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74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AEA8E-D1CB-447C-41C4-0154F622C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body of water&#10;&#10;AI-generated content may be incorrect.">
            <a:extLst>
              <a:ext uri="{FF2B5EF4-FFF2-40B4-BE49-F238E27FC236}">
                <a16:creationId xmlns:a16="http://schemas.microsoft.com/office/drawing/2014/main" id="{2D50CC22-0283-5455-FAD8-6877086A6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4" b="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26FC33-61D0-F66A-1CEE-FA11841BFBFE}"/>
              </a:ext>
            </a:extLst>
          </p:cNvPr>
          <p:cNvSpPr/>
          <p:nvPr/>
        </p:nvSpPr>
        <p:spPr>
          <a:xfrm>
            <a:off x="0" y="1542184"/>
            <a:ext cx="12192001" cy="1782041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B0452-E103-C189-EA2E-6D15026F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966" y="1773659"/>
            <a:ext cx="9677399" cy="638175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sz="2800" dirty="0"/>
              <a:t>“If we turn inputs into a </a:t>
            </a:r>
            <a:r>
              <a:rPr lang="en-GB" sz="2800" dirty="0" err="1">
                <a:solidFill>
                  <a:srgbClr val="32B3B5"/>
                </a:solidFill>
              </a:rPr>
              <a:t>GeoDataFrame</a:t>
            </a:r>
            <a:r>
              <a:rPr lang="en-GB" sz="2800" dirty="0"/>
              <a:t>… doesn’t everything else just plug in from there?”</a:t>
            </a:r>
            <a:br>
              <a:rPr lang="en-GB" dirty="0"/>
            </a:br>
            <a:br>
              <a:rPr lang="en-AU" dirty="0"/>
            </a:b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E225E-EB4F-CC3F-842E-687C02A6E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13004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06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0B911-B975-56AA-83CF-1B99A85C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449A9-3716-46E2-9FC2-3D7A5783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They are still just scripts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4C170-269E-36F2-3E2C-55FC341187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6337"/>
            <a:ext cx="10677211" cy="85287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153149"/>
                </a:solidFill>
              </a:rPr>
              <a:t>Open-source Python tools are powerful, but they come with some limitations:</a:t>
            </a:r>
            <a:br>
              <a:rPr lang="en-GB" b="1" dirty="0"/>
            </a:br>
            <a:endParaRPr lang="en-AU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BAA3922-5CEA-1B10-3B32-6147275A7DD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AU" dirty="0"/>
              <a:t>Scale, reusability and accessibility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C75D5C90-A872-408D-B3DA-06DEBE43F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682" y="3176172"/>
            <a:ext cx="7547264" cy="279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Not everyone knows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python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They’re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hard to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reuse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across teams or projects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latin typeface="Arial" panose="020B0604020202020204" pitchFamily="34" charset="0"/>
              </a:rPr>
              <a:t>Does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n’t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2B3B5"/>
                </a:solidFill>
                <a:effectLst/>
                <a:latin typeface="Arial" panose="020B0604020202020204" pitchFamily="34" charset="0"/>
              </a:rPr>
              <a:t> scale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easily 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Most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devs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outside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geospatial world have never touched .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files or worked with projections </a:t>
            </a:r>
          </a:p>
        </p:txBody>
      </p:sp>
      <p:pic>
        <p:nvPicPr>
          <p:cNvPr id="11" name="Picture 10" descr="A snake curled up on a white background&#10;&#10;AI-generated content may be incorrect.">
            <a:extLst>
              <a:ext uri="{FF2B5EF4-FFF2-40B4-BE49-F238E27FC236}">
                <a16:creationId xmlns:a16="http://schemas.microsoft.com/office/drawing/2014/main" id="{2AFBCAA2-F22D-01B4-D6CA-8FEEB5189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6944" r="33299" b="17361"/>
          <a:stretch/>
        </p:blipFill>
        <p:spPr>
          <a:xfrm>
            <a:off x="8073992" y="3349747"/>
            <a:ext cx="4118008" cy="286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72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636</TotalTime>
  <Words>1100</Words>
  <Application>Microsoft Office PowerPoint</Application>
  <PresentationFormat>Widescreen</PresentationFormat>
  <Paragraphs>157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Roboto</vt:lpstr>
      <vt:lpstr>Roboto Medium</vt:lpstr>
      <vt:lpstr>Office Theme</vt:lpstr>
      <vt:lpstr>Python Powered Geoprocessing</vt:lpstr>
      <vt:lpstr>Setting the Scene</vt:lpstr>
      <vt:lpstr>When licensing wasn’t an option</vt:lpstr>
      <vt:lpstr>Python Has Everything</vt:lpstr>
      <vt:lpstr>Fiona</vt:lpstr>
      <vt:lpstr>Shapely</vt:lpstr>
      <vt:lpstr>Geopandas</vt:lpstr>
      <vt:lpstr>“If we turn inputs into a GeoDataFrame… doesn’t everything else just plug in from there?”  </vt:lpstr>
      <vt:lpstr>They are still just scripts </vt:lpstr>
      <vt:lpstr>“The tooling’s solid — how do we make it accessible, scalable and reusable for everyone” </vt:lpstr>
      <vt:lpstr>Making it scalable and accessible</vt:lpstr>
      <vt:lpstr>The Architecture</vt:lpstr>
      <vt:lpstr>Putting a face on it</vt:lpstr>
      <vt:lpstr>Learnings and Next Steps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Nicholas Chai</dc:creator>
  <cp:lastModifiedBy>Geoflip.io Support</cp:lastModifiedBy>
  <cp:revision>4</cp:revision>
  <dcterms:created xsi:type="dcterms:W3CDTF">2024-07-24T04:10:54Z</dcterms:created>
  <dcterms:modified xsi:type="dcterms:W3CDTF">2025-04-02T04:07:41Z</dcterms:modified>
</cp:coreProperties>
</file>